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5" r:id="rId2"/>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33"/>
    <a:srgbClr val="28F83C"/>
    <a:srgbClr val="30F070"/>
    <a:srgbClr val="EBF96B"/>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252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621" cy="494972"/>
          </a:xfrm>
          <a:prstGeom prst="rect">
            <a:avLst/>
          </a:prstGeom>
        </p:spPr>
        <p:txBody>
          <a:bodyPr vert="horz" lIns="90655" tIns="45327" rIns="90655" bIns="453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1"/>
            <a:ext cx="2918621" cy="494972"/>
          </a:xfrm>
          <a:prstGeom prst="rect">
            <a:avLst/>
          </a:prstGeom>
        </p:spPr>
        <p:txBody>
          <a:bodyPr vert="horz" lIns="90655" tIns="45327" rIns="90655" bIns="45327" rtlCol="0"/>
          <a:lstStyle>
            <a:lvl1pPr algn="r">
              <a:defRPr sz="1200"/>
            </a:lvl1pPr>
          </a:lstStyle>
          <a:p>
            <a:fld id="{FBE9FE5F-E8EE-4ED1-A29A-9673D4DD4EEA}" type="datetimeFigureOut">
              <a:rPr kumimoji="1" lang="ja-JP" altLang="en-US" smtClean="0"/>
              <a:t>2025/5/19</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55" tIns="45327" rIns="90655" bIns="45327" rtlCol="0" anchor="ctr"/>
          <a:lstStyle/>
          <a:p>
            <a:endParaRPr lang="ja-JP" altLang="en-US"/>
          </a:p>
        </p:txBody>
      </p:sp>
      <p:sp>
        <p:nvSpPr>
          <p:cNvPr id="5" name="ノート プレースホルダー 4"/>
          <p:cNvSpPr>
            <a:spLocks noGrp="1"/>
          </p:cNvSpPr>
          <p:nvPr>
            <p:ph type="body" sz="quarter" idx="3"/>
          </p:nvPr>
        </p:nvSpPr>
        <p:spPr>
          <a:xfrm>
            <a:off x="673891" y="4749525"/>
            <a:ext cx="5387982" cy="3885687"/>
          </a:xfrm>
          <a:prstGeom prst="rect">
            <a:avLst/>
          </a:prstGeom>
        </p:spPr>
        <p:txBody>
          <a:bodyPr vert="horz" lIns="90655" tIns="45327" rIns="90655" bIns="453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516"/>
            <a:ext cx="2918621" cy="494972"/>
          </a:xfrm>
          <a:prstGeom prst="rect">
            <a:avLst/>
          </a:prstGeom>
        </p:spPr>
        <p:txBody>
          <a:bodyPr vert="horz" lIns="90655" tIns="45327" rIns="90655" bIns="453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4516"/>
            <a:ext cx="2918621" cy="494972"/>
          </a:xfrm>
          <a:prstGeom prst="rect">
            <a:avLst/>
          </a:prstGeom>
        </p:spPr>
        <p:txBody>
          <a:bodyPr vert="horz" lIns="90655" tIns="45327" rIns="90655" bIns="45327" rtlCol="0" anchor="b"/>
          <a:lstStyle>
            <a:lvl1pPr algn="r">
              <a:defRPr sz="1200"/>
            </a:lvl1pPr>
          </a:lstStyle>
          <a:p>
            <a:fld id="{3E64824A-3BAD-4CFE-B425-BA2257AEE990}" type="slidenum">
              <a:rPr kumimoji="1" lang="ja-JP" altLang="en-US" smtClean="0"/>
              <a:t>‹#›</a:t>
            </a:fld>
            <a:endParaRPr kumimoji="1" lang="ja-JP" altLang="en-US"/>
          </a:p>
        </p:txBody>
      </p:sp>
    </p:spTree>
    <p:extLst>
      <p:ext uri="{BB962C8B-B14F-4D97-AF65-F5344CB8AC3E}">
        <p14:creationId xmlns:p14="http://schemas.microsoft.com/office/powerpoint/2010/main" val="30675285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152B05B-BCD8-49B2-925F-E3B9AB175BDA}" type="datetimeFigureOut">
              <a:rPr kumimoji="1" lang="ja-JP" altLang="en-US" smtClean="0"/>
              <a:t>2025/5/19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1173821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52B05B-BCD8-49B2-925F-E3B9AB175BDA}" type="datetimeFigureOut">
              <a:rPr kumimoji="1" lang="ja-JP" altLang="en-US" smtClean="0"/>
              <a:t>2025/5/19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2592343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52B05B-BCD8-49B2-925F-E3B9AB175BDA}" type="datetimeFigureOut">
              <a:rPr kumimoji="1" lang="ja-JP" altLang="en-US" smtClean="0"/>
              <a:t>2025/5/19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384518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52B05B-BCD8-49B2-925F-E3B9AB175BDA}" type="datetimeFigureOut">
              <a:rPr kumimoji="1" lang="ja-JP" altLang="en-US" smtClean="0"/>
              <a:t>2025/5/19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2822946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152B05B-BCD8-49B2-925F-E3B9AB175BDA}" type="datetimeFigureOut">
              <a:rPr kumimoji="1" lang="ja-JP" altLang="en-US" smtClean="0"/>
              <a:t>2025/5/19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197794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152B05B-BCD8-49B2-925F-E3B9AB175BDA}" type="datetimeFigureOut">
              <a:rPr kumimoji="1" lang="ja-JP" altLang="en-US" smtClean="0"/>
              <a:t>2025/5/19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404426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152B05B-BCD8-49B2-925F-E3B9AB175BDA}" type="datetimeFigureOut">
              <a:rPr kumimoji="1" lang="ja-JP" altLang="en-US" smtClean="0"/>
              <a:t>2025/5/19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1341143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152B05B-BCD8-49B2-925F-E3B9AB175BDA}" type="datetimeFigureOut">
              <a:rPr kumimoji="1" lang="ja-JP" altLang="en-US" smtClean="0"/>
              <a:t>2025/5/19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3555477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152B05B-BCD8-49B2-925F-E3B9AB175BDA}" type="datetimeFigureOut">
              <a:rPr kumimoji="1" lang="ja-JP" altLang="en-US" smtClean="0"/>
              <a:t>2025/5/19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53278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52B05B-BCD8-49B2-925F-E3B9AB175BDA}" type="datetimeFigureOut">
              <a:rPr kumimoji="1" lang="ja-JP" altLang="en-US" smtClean="0"/>
              <a:t>2025/5/19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3640875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52B05B-BCD8-49B2-925F-E3B9AB175BDA}" type="datetimeFigureOut">
              <a:rPr kumimoji="1" lang="ja-JP" altLang="en-US" smtClean="0"/>
              <a:t>2025/5/19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2728811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152B05B-BCD8-49B2-925F-E3B9AB175BDA}" type="datetimeFigureOut">
              <a:rPr kumimoji="1" lang="ja-JP" altLang="en-US" smtClean="0"/>
              <a:t>2025/5/19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15DC4CD-7272-479D-B9A1-2AF606713185}" type="slidenum">
              <a:rPr kumimoji="1" lang="ja-JP" altLang="en-US" smtClean="0"/>
              <a:t>‹#›</a:t>
            </a:fld>
            <a:endParaRPr kumimoji="1" lang="ja-JP" altLang="en-US"/>
          </a:p>
        </p:txBody>
      </p:sp>
    </p:spTree>
    <p:extLst>
      <p:ext uri="{BB962C8B-B14F-4D97-AF65-F5344CB8AC3E}">
        <p14:creationId xmlns:p14="http://schemas.microsoft.com/office/powerpoint/2010/main" val="4007908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C3DEAAC9-356E-6B6D-A232-478C0EA517A8}"/>
              </a:ext>
            </a:extLst>
          </p:cNvPr>
          <p:cNvPicPr>
            <a:picLocks noChangeAspect="1"/>
          </p:cNvPicPr>
          <p:nvPr/>
        </p:nvPicPr>
        <p:blipFill>
          <a:blip r:embed="rId2"/>
          <a:srcRect l="5103" t="8822" r="11643" b="4187"/>
          <a:stretch/>
        </p:blipFill>
        <p:spPr>
          <a:xfrm>
            <a:off x="-39684" y="3880339"/>
            <a:ext cx="6980787" cy="5289453"/>
          </a:xfrm>
          <a:prstGeom prst="rect">
            <a:avLst/>
          </a:prstGeom>
        </p:spPr>
      </p:pic>
      <p:sp>
        <p:nvSpPr>
          <p:cNvPr id="44" name="正方形/長方形 43"/>
          <p:cNvSpPr/>
          <p:nvPr/>
        </p:nvSpPr>
        <p:spPr>
          <a:xfrm>
            <a:off x="0" y="0"/>
            <a:ext cx="6858000" cy="1847379"/>
          </a:xfrm>
          <a:prstGeom prst="rect">
            <a:avLst/>
          </a:prstGeom>
          <a:solidFill>
            <a:schemeClr val="accent5">
              <a:lumMod val="20000"/>
              <a:lumOff val="8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WordArt 47"/>
          <p:cNvSpPr>
            <a:spLocks noChangeArrowheads="1" noChangeShapeType="1" noTextEdit="1"/>
          </p:cNvSpPr>
          <p:nvPr/>
        </p:nvSpPr>
        <p:spPr bwMode="auto">
          <a:xfrm>
            <a:off x="1739056" y="390575"/>
            <a:ext cx="2986088" cy="581025"/>
          </a:xfrm>
          <a:prstGeom prst="rect">
            <a:avLst/>
          </a:prstGeom>
        </p:spPr>
        <p:txBody>
          <a:bodyPr wrap="none" fromWordArt="1">
            <a:prstTxWarp prst="textPlain">
              <a:avLst>
                <a:gd name="adj" fmla="val 49750"/>
              </a:avLst>
            </a:prstTxWarp>
          </a:bodyPr>
          <a:lstStyle/>
          <a:p>
            <a:pPr algn="ctr"/>
            <a:r>
              <a:rPr lang="ja-JP" altLang="en-US" sz="3600" kern="10" dirty="0">
                <a:ln w="9525">
                  <a:solidFill>
                    <a:srgbClr val="000000"/>
                  </a:solidFill>
                  <a:round/>
                  <a:headEnd/>
                  <a:tailEnd/>
                </a:ln>
                <a:latin typeface="ＤＦ平成明朝体W7"/>
                <a:ea typeface="ＤＦ平成明朝体W7"/>
              </a:rPr>
              <a:t>天領小学校</a:t>
            </a:r>
          </a:p>
        </p:txBody>
      </p:sp>
      <p:sp>
        <p:nvSpPr>
          <p:cNvPr id="7" name="テキスト ボックス 6"/>
          <p:cNvSpPr txBox="1"/>
          <p:nvPr/>
        </p:nvSpPr>
        <p:spPr>
          <a:xfrm>
            <a:off x="1471276" y="115153"/>
            <a:ext cx="1152128" cy="198450"/>
          </a:xfrm>
          <a:prstGeom prst="rect">
            <a:avLst/>
          </a:prstGeom>
          <a:noFill/>
        </p:spPr>
        <p:txBody>
          <a:bodyPr wrap="none">
            <a:prstTxWarp prst="textPlain">
              <a:avLst/>
            </a:prstTxWarp>
            <a:spAutoFit/>
          </a:bodyPr>
          <a:lstStyle/>
          <a:p>
            <a:pPr fontAlgn="auto">
              <a:spcBef>
                <a:spcPts val="0"/>
              </a:spcBef>
              <a:spcAft>
                <a:spcPts val="0"/>
              </a:spcAft>
              <a:defRPr/>
            </a:pPr>
            <a:r>
              <a:rPr lang="ja-JP" altLang="en-US" sz="1800" dirty="0">
                <a:latin typeface="+mn-lt"/>
                <a:ea typeface="ＤＦ平成明朝体W7" pitchFamily="1" charset="-128"/>
              </a:rPr>
              <a:t>大牟田市立</a:t>
            </a:r>
          </a:p>
        </p:txBody>
      </p:sp>
      <p:sp>
        <p:nvSpPr>
          <p:cNvPr id="9" name="Text Box 44"/>
          <p:cNvSpPr txBox="1">
            <a:spLocks noChangeArrowheads="1"/>
          </p:cNvSpPr>
          <p:nvPr/>
        </p:nvSpPr>
        <p:spPr bwMode="auto">
          <a:xfrm>
            <a:off x="72009" y="35496"/>
            <a:ext cx="1268759" cy="29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6000" rIns="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50000"/>
              </a:spcBef>
              <a:buFontTx/>
              <a:buNone/>
            </a:pPr>
            <a:r>
              <a:rPr lang="ja-JP" altLang="en-US" sz="1400" b="1" dirty="0">
                <a:solidFill>
                  <a:srgbClr val="0070C0"/>
                </a:solidFill>
                <a:latin typeface="Arial" charset="0"/>
              </a:rPr>
              <a:t>令和７年度</a:t>
            </a:r>
          </a:p>
        </p:txBody>
      </p:sp>
      <p:sp>
        <p:nvSpPr>
          <p:cNvPr id="10" name="テキスト ボックス 11"/>
          <p:cNvSpPr txBox="1">
            <a:spLocks noChangeArrowheads="1"/>
          </p:cNvSpPr>
          <p:nvPr/>
        </p:nvSpPr>
        <p:spPr bwMode="auto">
          <a:xfrm>
            <a:off x="5225915" y="633327"/>
            <a:ext cx="1313180" cy="56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100" b="1" dirty="0">
                <a:ea typeface="HG丸ｺﾞｼｯｸM-PRO" pitchFamily="50" charset="-128"/>
              </a:rPr>
              <a:t>児童数　３９４名</a:t>
            </a:r>
            <a:endParaRPr lang="en-US" altLang="ja-JP" sz="1100" b="1" dirty="0">
              <a:ea typeface="HG丸ｺﾞｼｯｸM-PRO" pitchFamily="50" charset="-128"/>
            </a:endParaRPr>
          </a:p>
          <a:p>
            <a:pPr eaLnBrk="1" hangingPunct="1">
              <a:spcBef>
                <a:spcPct val="0"/>
              </a:spcBef>
              <a:buFontTx/>
              <a:buNone/>
            </a:pPr>
            <a:r>
              <a:rPr lang="ja-JP" altLang="en-US" sz="1100" b="1" dirty="0">
                <a:ea typeface="HG丸ｺﾞｼｯｸM-PRO" pitchFamily="50" charset="-128"/>
              </a:rPr>
              <a:t>学級数　１６学級</a:t>
            </a:r>
            <a:endParaRPr lang="en-US" altLang="ja-JP" sz="1100" b="1" dirty="0">
              <a:ea typeface="HG丸ｺﾞｼｯｸM-PRO" pitchFamily="50" charset="-128"/>
            </a:endParaRPr>
          </a:p>
          <a:p>
            <a:pPr eaLnBrk="1" hangingPunct="1">
              <a:spcBef>
                <a:spcPct val="0"/>
              </a:spcBef>
              <a:buFontTx/>
              <a:buNone/>
            </a:pPr>
            <a:r>
              <a:rPr lang="en-US" altLang="ja-JP" sz="900" dirty="0">
                <a:ea typeface="HG丸ｺﾞｼｯｸM-PRO" pitchFamily="50" charset="-128"/>
              </a:rPr>
              <a:t>5</a:t>
            </a:r>
            <a:r>
              <a:rPr lang="ja-JP" altLang="en-US" sz="900" dirty="0">
                <a:ea typeface="HG丸ｺﾞｼｯｸM-PRO" pitchFamily="50" charset="-128"/>
              </a:rPr>
              <a:t>月</a:t>
            </a:r>
            <a:r>
              <a:rPr lang="en-US" altLang="ja-JP" sz="900" dirty="0">
                <a:ea typeface="HG丸ｺﾞｼｯｸM-PRO" pitchFamily="50" charset="-128"/>
              </a:rPr>
              <a:t>1</a:t>
            </a:r>
            <a:r>
              <a:rPr lang="ja-JP" altLang="en-US" sz="900" dirty="0">
                <a:ea typeface="HG丸ｺﾞｼｯｸM-PRO" pitchFamily="50" charset="-128"/>
              </a:rPr>
              <a:t>日現在</a:t>
            </a:r>
          </a:p>
        </p:txBody>
      </p:sp>
      <p:sp>
        <p:nvSpPr>
          <p:cNvPr id="11" name="Text Box 49"/>
          <p:cNvSpPr txBox="1">
            <a:spLocks noChangeArrowheads="1"/>
          </p:cNvSpPr>
          <p:nvPr/>
        </p:nvSpPr>
        <p:spPr bwMode="auto">
          <a:xfrm>
            <a:off x="1557188" y="1135931"/>
            <a:ext cx="3455988" cy="33972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600" b="1" dirty="0">
                <a:solidFill>
                  <a:srgbClr val="FF0000"/>
                </a:solidFill>
                <a:latin typeface="Times New Roman" pitchFamily="18" charset="0"/>
                <a:ea typeface="ＤＨＰ特太ゴシック体" pitchFamily="2" charset="-128"/>
              </a:rPr>
              <a:t>ＥＳＤ推進・ユネスコスクール加盟校</a:t>
            </a:r>
          </a:p>
        </p:txBody>
      </p:sp>
      <p:sp>
        <p:nvSpPr>
          <p:cNvPr id="12" name="テキスト ボックス 34"/>
          <p:cNvSpPr txBox="1">
            <a:spLocks noChangeArrowheads="1"/>
          </p:cNvSpPr>
          <p:nvPr/>
        </p:nvSpPr>
        <p:spPr bwMode="auto">
          <a:xfrm>
            <a:off x="4811713" y="-24318"/>
            <a:ext cx="205581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00" dirty="0">
                <a:latin typeface="BIZ UDPゴシック" panose="020B0400000000000000" pitchFamily="50" charset="-128"/>
                <a:ea typeface="BIZ UDPゴシック" panose="020B0400000000000000" pitchFamily="50" charset="-128"/>
              </a:rPr>
              <a:t>〒８３６－００５４</a:t>
            </a:r>
            <a:endParaRPr lang="en-US" altLang="ja-JP" sz="1000" dirty="0">
              <a:latin typeface="BIZ UDPゴシック" panose="020B0400000000000000" pitchFamily="50" charset="-128"/>
              <a:ea typeface="BIZ UDPゴシック" panose="020B0400000000000000" pitchFamily="50" charset="-128"/>
            </a:endParaRPr>
          </a:p>
          <a:p>
            <a:pPr eaLnBrk="1" hangingPunct="1">
              <a:spcBef>
                <a:spcPct val="0"/>
              </a:spcBef>
              <a:buFontTx/>
              <a:buNone/>
            </a:pPr>
            <a:r>
              <a:rPr lang="ja-JP" altLang="en-US" sz="1000" dirty="0">
                <a:latin typeface="BIZ UDPゴシック" panose="020B0400000000000000" pitchFamily="50" charset="-128"/>
                <a:ea typeface="BIZ UDPゴシック" panose="020B0400000000000000" pitchFamily="50" charset="-128"/>
              </a:rPr>
              <a:t>大牟田市天領町１丁目１４５番地１</a:t>
            </a:r>
            <a:endParaRPr lang="en-US" altLang="ja-JP" sz="1000" dirty="0">
              <a:latin typeface="BIZ UDPゴシック" panose="020B0400000000000000" pitchFamily="50" charset="-128"/>
              <a:ea typeface="BIZ UDPゴシック" panose="020B0400000000000000" pitchFamily="50" charset="-128"/>
            </a:endParaRPr>
          </a:p>
          <a:p>
            <a:pPr eaLnBrk="1" hangingPunct="1">
              <a:spcBef>
                <a:spcPct val="0"/>
              </a:spcBef>
              <a:buFontTx/>
              <a:buNone/>
            </a:pPr>
            <a:r>
              <a:rPr lang="ja-JP" altLang="en-US" sz="1000" dirty="0">
                <a:latin typeface="BIZ UDゴシック" panose="020B0400000000000000" pitchFamily="49" charset="-128"/>
                <a:ea typeface="BIZ UDゴシック" panose="020B0400000000000000" pitchFamily="49" charset="-128"/>
              </a:rPr>
              <a:t>ＴＥＬ</a:t>
            </a:r>
            <a:r>
              <a:rPr lang="ja-JP" altLang="en-US" sz="1000" dirty="0">
                <a:latin typeface="BIZ UDPゴシック" panose="020B0400000000000000" pitchFamily="50" charset="-128"/>
                <a:ea typeface="BIZ UDPゴシック" panose="020B0400000000000000" pitchFamily="50" charset="-128"/>
              </a:rPr>
              <a:t>　０９４４－５３－６００６　　　　　　</a:t>
            </a:r>
            <a:endParaRPr lang="en-US" altLang="ja-JP" sz="1000" dirty="0">
              <a:latin typeface="BIZ UDPゴシック" panose="020B0400000000000000" pitchFamily="50" charset="-128"/>
              <a:ea typeface="BIZ UDPゴシック" panose="020B0400000000000000" pitchFamily="50" charset="-128"/>
            </a:endParaRPr>
          </a:p>
          <a:p>
            <a:pPr eaLnBrk="1" hangingPunct="1">
              <a:spcBef>
                <a:spcPct val="0"/>
              </a:spcBef>
              <a:buFontTx/>
              <a:buNone/>
            </a:pPr>
            <a:r>
              <a:rPr lang="ja-JP" altLang="en-US" sz="1000" dirty="0">
                <a:latin typeface="BIZ UDゴシック" panose="020B0400000000000000" pitchFamily="49" charset="-128"/>
                <a:ea typeface="BIZ UDゴシック" panose="020B0400000000000000" pitchFamily="49" charset="-128"/>
              </a:rPr>
              <a:t>ＦＡＸ</a:t>
            </a:r>
            <a:r>
              <a:rPr lang="ja-JP" altLang="en-US" sz="1000" dirty="0">
                <a:latin typeface="BIZ UDPゴシック" panose="020B0400000000000000" pitchFamily="50" charset="-128"/>
                <a:ea typeface="BIZ UDPゴシック" panose="020B0400000000000000" pitchFamily="50" charset="-128"/>
              </a:rPr>
              <a:t>　０９４４－５６－０９１２</a:t>
            </a:r>
          </a:p>
        </p:txBody>
      </p:sp>
      <p:sp>
        <p:nvSpPr>
          <p:cNvPr id="13" name="Text Box 49"/>
          <p:cNvSpPr txBox="1">
            <a:spLocks noChangeArrowheads="1"/>
          </p:cNvSpPr>
          <p:nvPr/>
        </p:nvSpPr>
        <p:spPr bwMode="auto">
          <a:xfrm>
            <a:off x="-239251" y="1483577"/>
            <a:ext cx="6445198" cy="369332"/>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800" b="1" dirty="0">
                <a:solidFill>
                  <a:srgbClr val="002060"/>
                </a:solidFill>
                <a:latin typeface="Times New Roman" pitchFamily="18" charset="0"/>
                <a:ea typeface="ＤＨＰ特太ゴシック体" pitchFamily="2" charset="-128"/>
              </a:rPr>
              <a:t>「プロジェクト ＳＥＡ」の推進で世界に発信する学校</a:t>
            </a:r>
          </a:p>
        </p:txBody>
      </p:sp>
      <p:pic>
        <p:nvPicPr>
          <p:cNvPr id="8" name="図 3"/>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496" y="355689"/>
            <a:ext cx="1015190" cy="761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角丸四角形 14"/>
          <p:cNvSpPr/>
          <p:nvPr/>
        </p:nvSpPr>
        <p:spPr>
          <a:xfrm>
            <a:off x="194272" y="1907704"/>
            <a:ext cx="6445198" cy="668387"/>
          </a:xfrm>
          <a:prstGeom prst="roundRect">
            <a:avLst/>
          </a:prstGeom>
          <a:solidFill>
            <a:srgbClr val="EBF96B">
              <a:alpha val="34000"/>
            </a:srgbClr>
          </a:solidFill>
          <a:ln>
            <a:solidFill>
              <a:srgbClr val="0070C0"/>
            </a:solidFill>
          </a:ln>
          <a:effectLst>
            <a:outerShdw blurRad="901700" dist="38100" dir="2700000" sx="115000" sy="115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0"/>
          <p:cNvSpPr txBox="1">
            <a:spLocks noChangeArrowheads="1"/>
          </p:cNvSpPr>
          <p:nvPr/>
        </p:nvSpPr>
        <p:spPr bwMode="auto">
          <a:xfrm>
            <a:off x="104131" y="1905920"/>
            <a:ext cx="662473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800" dirty="0">
                <a:solidFill>
                  <a:srgbClr val="0070C0"/>
                </a:solidFill>
                <a:ea typeface="ＤＨＰ特太ゴシック体" pitchFamily="2" charset="-128"/>
              </a:rPr>
              <a:t>学 校 教 育 目 標</a:t>
            </a:r>
            <a:endParaRPr lang="en-US" altLang="ja-JP" sz="2000" dirty="0">
              <a:solidFill>
                <a:srgbClr val="0070C0"/>
              </a:solidFill>
              <a:ea typeface="ＤＨＰ特太ゴシック体" pitchFamily="2" charset="-128"/>
            </a:endParaRPr>
          </a:p>
          <a:p>
            <a:pPr algn="ctr" eaLnBrk="1" hangingPunct="1">
              <a:spcBef>
                <a:spcPct val="0"/>
              </a:spcBef>
              <a:buFontTx/>
              <a:buNone/>
            </a:pPr>
            <a:r>
              <a:rPr lang="ja-JP" altLang="en-US" sz="1400" dirty="0">
                <a:ea typeface="ＤＨＰ特太ゴシック体" pitchFamily="2" charset="-128"/>
              </a:rPr>
              <a:t>思いやりを持ち、主体的・協働的に考え、未来を生き抜くたくましい子供の育成</a:t>
            </a:r>
          </a:p>
        </p:txBody>
      </p:sp>
      <p:pic>
        <p:nvPicPr>
          <p:cNvPr id="3" name="図 2">
            <a:extLst>
              <a:ext uri="{FF2B5EF4-FFF2-40B4-BE49-F238E27FC236}">
                <a16:creationId xmlns:a16="http://schemas.microsoft.com/office/drawing/2014/main" id="{8EDFA691-BF9C-407B-9912-4B8686F42207}"/>
              </a:ext>
            </a:extLst>
          </p:cNvPr>
          <p:cNvPicPr>
            <a:picLocks noChangeAspect="1"/>
          </p:cNvPicPr>
          <p:nvPr/>
        </p:nvPicPr>
        <p:blipFill>
          <a:blip r:embed="rId4"/>
          <a:stretch>
            <a:fillRect/>
          </a:stretch>
        </p:blipFill>
        <p:spPr>
          <a:xfrm>
            <a:off x="108220" y="1128526"/>
            <a:ext cx="378890" cy="378890"/>
          </a:xfrm>
          <a:prstGeom prst="rect">
            <a:avLst/>
          </a:prstGeom>
        </p:spPr>
      </p:pic>
      <p:pic>
        <p:nvPicPr>
          <p:cNvPr id="19" name="図 18">
            <a:extLst>
              <a:ext uri="{FF2B5EF4-FFF2-40B4-BE49-F238E27FC236}">
                <a16:creationId xmlns:a16="http://schemas.microsoft.com/office/drawing/2014/main" id="{43238EEA-534B-45B4-BBD4-AFEBDE1C6F97}"/>
              </a:ext>
            </a:extLst>
          </p:cNvPr>
          <p:cNvPicPr>
            <a:picLocks noChangeAspect="1"/>
          </p:cNvPicPr>
          <p:nvPr/>
        </p:nvPicPr>
        <p:blipFill>
          <a:blip r:embed="rId5"/>
          <a:stretch>
            <a:fillRect/>
          </a:stretch>
        </p:blipFill>
        <p:spPr>
          <a:xfrm>
            <a:off x="659423" y="1119054"/>
            <a:ext cx="378890" cy="385205"/>
          </a:xfrm>
          <a:prstGeom prst="rect">
            <a:avLst/>
          </a:prstGeom>
        </p:spPr>
      </p:pic>
      <p:pic>
        <p:nvPicPr>
          <p:cNvPr id="34" name="図 33">
            <a:extLst>
              <a:ext uri="{FF2B5EF4-FFF2-40B4-BE49-F238E27FC236}">
                <a16:creationId xmlns:a16="http://schemas.microsoft.com/office/drawing/2014/main" id="{235E880C-DA03-4CAC-912F-8CF4E8297791}"/>
              </a:ext>
            </a:extLst>
          </p:cNvPr>
          <p:cNvPicPr>
            <a:picLocks noChangeAspect="1"/>
          </p:cNvPicPr>
          <p:nvPr/>
        </p:nvPicPr>
        <p:blipFill>
          <a:blip r:embed="rId6"/>
          <a:stretch>
            <a:fillRect/>
          </a:stretch>
        </p:blipFill>
        <p:spPr>
          <a:xfrm>
            <a:off x="1210626" y="1123424"/>
            <a:ext cx="386112" cy="386112"/>
          </a:xfrm>
          <a:prstGeom prst="rect">
            <a:avLst/>
          </a:prstGeom>
        </p:spPr>
      </p:pic>
      <p:sp>
        <p:nvSpPr>
          <p:cNvPr id="50" name="角丸四角形 14">
            <a:extLst>
              <a:ext uri="{FF2B5EF4-FFF2-40B4-BE49-F238E27FC236}">
                <a16:creationId xmlns:a16="http://schemas.microsoft.com/office/drawing/2014/main" id="{75BB3E41-B323-4120-AD15-937BEAF38FF4}"/>
              </a:ext>
            </a:extLst>
          </p:cNvPr>
          <p:cNvSpPr/>
          <p:nvPr/>
        </p:nvSpPr>
        <p:spPr>
          <a:xfrm>
            <a:off x="177550" y="2673262"/>
            <a:ext cx="6445198" cy="601096"/>
          </a:xfrm>
          <a:prstGeom prst="roundRect">
            <a:avLst/>
          </a:prstGeom>
          <a:solidFill>
            <a:srgbClr val="EBF96B">
              <a:alpha val="31000"/>
            </a:srgbClr>
          </a:solidFill>
          <a:ln>
            <a:solidFill>
              <a:srgbClr val="0070C0"/>
            </a:solidFill>
          </a:ln>
          <a:effectLst>
            <a:outerShdw blurRad="901700" dist="38100" dir="2700000" sx="115000" sy="115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10">
            <a:extLst>
              <a:ext uri="{FF2B5EF4-FFF2-40B4-BE49-F238E27FC236}">
                <a16:creationId xmlns:a16="http://schemas.microsoft.com/office/drawing/2014/main" id="{2F65FB9A-A73A-40CB-9367-A3197CFCCC49}"/>
              </a:ext>
            </a:extLst>
          </p:cNvPr>
          <p:cNvSpPr txBox="1">
            <a:spLocks noChangeArrowheads="1"/>
          </p:cNvSpPr>
          <p:nvPr/>
        </p:nvSpPr>
        <p:spPr bwMode="auto">
          <a:xfrm>
            <a:off x="355491" y="2652918"/>
            <a:ext cx="608931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800" dirty="0">
                <a:solidFill>
                  <a:srgbClr val="0070C0"/>
                </a:solidFill>
                <a:ea typeface="ＤＨＰ特太ゴシック体" pitchFamily="2" charset="-128"/>
              </a:rPr>
              <a:t>重 点 目 標</a:t>
            </a:r>
            <a:endParaRPr lang="en-US" altLang="ja-JP" sz="2000" dirty="0">
              <a:solidFill>
                <a:srgbClr val="0070C0"/>
              </a:solidFill>
              <a:ea typeface="ＤＨＰ特太ゴシック体" pitchFamily="2" charset="-128"/>
            </a:endParaRPr>
          </a:p>
          <a:p>
            <a:pPr algn="ctr" eaLnBrk="1" hangingPunct="1">
              <a:spcBef>
                <a:spcPct val="0"/>
              </a:spcBef>
              <a:buFontTx/>
              <a:buNone/>
            </a:pPr>
            <a:r>
              <a:rPr lang="ja-JP" altLang="en-US" sz="1800" dirty="0">
                <a:ea typeface="ＤＨＰ特太ゴシック体" pitchFamily="2" charset="-128"/>
              </a:rPr>
              <a:t>進んで考え、表現する子供の育成</a:t>
            </a:r>
          </a:p>
        </p:txBody>
      </p:sp>
      <p:sp>
        <p:nvSpPr>
          <p:cNvPr id="51" name="角丸四角形 48">
            <a:extLst>
              <a:ext uri="{FF2B5EF4-FFF2-40B4-BE49-F238E27FC236}">
                <a16:creationId xmlns:a16="http://schemas.microsoft.com/office/drawing/2014/main" id="{A568188C-5152-40D3-B9F3-B8CAD19E0BAD}"/>
              </a:ext>
            </a:extLst>
          </p:cNvPr>
          <p:cNvSpPr/>
          <p:nvPr/>
        </p:nvSpPr>
        <p:spPr>
          <a:xfrm>
            <a:off x="127568" y="8639168"/>
            <a:ext cx="6621881" cy="481702"/>
          </a:xfrm>
          <a:prstGeom prst="roundRect">
            <a:avLst/>
          </a:prstGeom>
          <a:solidFill>
            <a:schemeClr val="bg1">
              <a:alpha val="80000"/>
            </a:schemeClr>
          </a:solidFill>
          <a:ln/>
        </p:spPr>
        <p:style>
          <a:lnRef idx="2">
            <a:schemeClr val="accent3"/>
          </a:lnRef>
          <a:fillRef idx="1">
            <a:schemeClr val="lt1"/>
          </a:fillRef>
          <a:effectRef idx="0">
            <a:schemeClr val="accent3"/>
          </a:effectRef>
          <a:fontRef idx="minor">
            <a:schemeClr val="dk1"/>
          </a:fontRef>
        </p:style>
        <p:txBody>
          <a:bodyPr rtlCol="0" anchor="t"/>
          <a:lstStyle/>
          <a:p>
            <a:pPr>
              <a:spcBef>
                <a:spcPct val="0"/>
              </a:spcBef>
            </a:pPr>
            <a:endParaRPr kumimoji="1" lang="ja-JP" altLang="en-US" sz="1200" b="1" dirty="0">
              <a:solidFill>
                <a:schemeClr val="tx1"/>
              </a:solidFill>
              <a:latin typeface="BIZ UDゴシック" panose="020B0400000000000000" pitchFamily="49" charset="-128"/>
              <a:ea typeface="BIZ UDゴシック" panose="020B0400000000000000" pitchFamily="49" charset="-128"/>
            </a:endParaRPr>
          </a:p>
        </p:txBody>
      </p:sp>
      <p:sp>
        <p:nvSpPr>
          <p:cNvPr id="52" name="四角形: 角を丸くする 51">
            <a:extLst>
              <a:ext uri="{FF2B5EF4-FFF2-40B4-BE49-F238E27FC236}">
                <a16:creationId xmlns:a16="http://schemas.microsoft.com/office/drawing/2014/main" id="{0D65F278-FE99-431D-A221-F64B4FB22CAC}"/>
              </a:ext>
            </a:extLst>
          </p:cNvPr>
          <p:cNvSpPr/>
          <p:nvPr/>
        </p:nvSpPr>
        <p:spPr>
          <a:xfrm>
            <a:off x="141616" y="3895337"/>
            <a:ext cx="6607834" cy="1550694"/>
          </a:xfrm>
          <a:prstGeom prst="roundRect">
            <a:avLst>
              <a:gd name="adj" fmla="val 15080"/>
            </a:avLst>
          </a:prstGeom>
          <a:solidFill>
            <a:schemeClr val="lt1">
              <a:alpha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endParaRPr kumimoji="1" lang="ja-JP" altLang="en-US" b="1" dirty="0"/>
          </a:p>
        </p:txBody>
      </p:sp>
      <p:sp>
        <p:nvSpPr>
          <p:cNvPr id="53" name="正方形/長方形 52">
            <a:extLst>
              <a:ext uri="{FF2B5EF4-FFF2-40B4-BE49-F238E27FC236}">
                <a16:creationId xmlns:a16="http://schemas.microsoft.com/office/drawing/2014/main" id="{495FFD1B-B548-484B-90C1-8722A1BD6C83}"/>
              </a:ext>
            </a:extLst>
          </p:cNvPr>
          <p:cNvSpPr/>
          <p:nvPr/>
        </p:nvSpPr>
        <p:spPr>
          <a:xfrm>
            <a:off x="86830" y="3925049"/>
            <a:ext cx="6763418" cy="1543949"/>
          </a:xfrm>
          <a:prstGeom prst="rect">
            <a:avLst/>
          </a:prstGeom>
          <a:noFill/>
          <a:ln>
            <a:noFill/>
          </a:ln>
        </p:spPr>
        <p:txBody>
          <a:bodyPr wrap="square">
            <a:spAutoFit/>
          </a:bodyPr>
          <a:lstStyle/>
          <a:p>
            <a:r>
              <a:rPr lang="ja-JP" altLang="en-US" sz="1400" b="1" dirty="0">
                <a:solidFill>
                  <a:srgbClr val="FF9933"/>
                </a:solidFill>
                <a:latin typeface="BIZ UDゴシック" panose="020B0400000000000000" pitchFamily="49" charset="-128"/>
                <a:ea typeface="BIZ UDゴシック" panose="020B0400000000000000" pitchFamily="49" charset="-128"/>
              </a:rPr>
              <a:t>（１）学習の基盤となる資質・能力の育成</a:t>
            </a:r>
            <a:endParaRPr lang="en-US" altLang="ja-JP" sz="1400" b="1" dirty="0">
              <a:solidFill>
                <a:srgbClr val="FF9933"/>
              </a:solidFill>
              <a:latin typeface="BIZ UDゴシック" panose="020B0400000000000000" pitchFamily="49" charset="-128"/>
              <a:ea typeface="BIZ UDゴシック" panose="020B0400000000000000" pitchFamily="49" charset="-128"/>
            </a:endParaRPr>
          </a:p>
          <a:p>
            <a:endParaRPr lang="en-US" altLang="ja-JP" sz="500" b="1" dirty="0">
              <a:latin typeface="BIZ UDゴシック" panose="020B0400000000000000" pitchFamily="49" charset="-128"/>
              <a:ea typeface="BIZ UDゴシック" panose="020B0400000000000000" pitchFamily="49" charset="-128"/>
            </a:endParaRPr>
          </a:p>
          <a:p>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①全ての教科等における言語活動の充実</a:t>
            </a:r>
            <a:endParaRPr lang="en-US" altLang="ja-JP" sz="1400" b="1" u="sng" dirty="0">
              <a:latin typeface="BIZ UDゴシック" panose="020B0400000000000000" pitchFamily="49" charset="-128"/>
              <a:ea typeface="BIZ UDゴシック" panose="020B0400000000000000" pitchFamily="49" charset="-128"/>
            </a:endParaRPr>
          </a:p>
          <a:p>
            <a:r>
              <a:rPr lang="ja-JP" altLang="en-US" sz="1400" b="1" dirty="0">
                <a:latin typeface="BIZ UDゴシック" panose="020B0400000000000000" pitchFamily="49" charset="-128"/>
                <a:ea typeface="BIZ UDゴシック" panose="020B0400000000000000" pitchFamily="49" charset="-128"/>
              </a:rPr>
              <a:t>　　</a:t>
            </a:r>
            <a:r>
              <a:rPr lang="ja-JP" altLang="en-US" sz="1400" b="1" dirty="0">
                <a:latin typeface="BIZ UDPゴシック" panose="020B0400000000000000" pitchFamily="50" charset="-128"/>
                <a:ea typeface="BIZ UDPゴシック" panose="020B0400000000000000" pitchFamily="50" charset="-128"/>
              </a:rPr>
              <a:t>情報を理解して考えを形成したり、文章等に表現したりする言語能力の向上を</a:t>
            </a:r>
            <a:endParaRPr lang="en-US" altLang="ja-JP" sz="1400" b="1" dirty="0">
              <a:latin typeface="BIZ UDPゴシック" panose="020B0400000000000000" pitchFamily="50" charset="-128"/>
              <a:ea typeface="BIZ UDPゴシック" panose="020B0400000000000000" pitchFamily="50" charset="-128"/>
            </a:endParaRPr>
          </a:p>
          <a:p>
            <a:r>
              <a:rPr lang="ja-JP" altLang="en-US" sz="1400" b="1" dirty="0">
                <a:latin typeface="BIZ UDPゴシック" panose="020B0400000000000000" pitchFamily="50" charset="-128"/>
                <a:ea typeface="BIZ UDPゴシック" panose="020B0400000000000000" pitchFamily="50" charset="-128"/>
              </a:rPr>
              <a:t>　 　 図る。</a:t>
            </a:r>
            <a:endParaRPr lang="en-US" altLang="ja-JP" sz="1400" b="1" dirty="0">
              <a:solidFill>
                <a:srgbClr val="FF0000"/>
              </a:solidFill>
              <a:latin typeface="BIZ UDPゴシック" panose="020B0400000000000000" pitchFamily="50" charset="-128"/>
              <a:ea typeface="BIZ UDPゴシック" panose="020B0400000000000000" pitchFamily="50" charset="-128"/>
            </a:endParaRPr>
          </a:p>
          <a:p>
            <a:endParaRPr lang="en-US" altLang="ja-JP" sz="400" b="1" dirty="0">
              <a:latin typeface="BIZ UDゴシック" panose="020B0400000000000000" pitchFamily="49" charset="-128"/>
              <a:ea typeface="BIZ UDゴシック" panose="020B0400000000000000" pitchFamily="49" charset="-128"/>
            </a:endParaRPr>
          </a:p>
          <a:p>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②各教科等の特質に応じたＩＣＴの利活用の工夫</a:t>
            </a:r>
            <a:endParaRPr lang="en-US" altLang="ja-JP" sz="1400" b="1" u="sng" dirty="0">
              <a:latin typeface="BIZ UDゴシック" panose="020B0400000000000000" pitchFamily="49" charset="-128"/>
              <a:ea typeface="BIZ UDゴシック" panose="020B0400000000000000" pitchFamily="49" charset="-128"/>
            </a:endParaRPr>
          </a:p>
          <a:p>
            <a:pPr>
              <a:lnSpc>
                <a:spcPct val="130000"/>
              </a:lnSpc>
            </a:pPr>
            <a:r>
              <a:rPr lang="ja-JP" altLang="en-US" sz="1400" b="1" dirty="0">
                <a:latin typeface="BIZ UDゴシック" panose="020B0400000000000000" pitchFamily="49" charset="-128"/>
                <a:ea typeface="BIZ UDゴシック" panose="020B0400000000000000" pitchFamily="49" charset="-128"/>
              </a:rPr>
              <a:t>　　ＩＣＴのよさを生かした学習を授業に位置づける。</a:t>
            </a:r>
          </a:p>
        </p:txBody>
      </p:sp>
      <p:sp>
        <p:nvSpPr>
          <p:cNvPr id="54" name="四角形: 角を丸くする 53">
            <a:extLst>
              <a:ext uri="{FF2B5EF4-FFF2-40B4-BE49-F238E27FC236}">
                <a16:creationId xmlns:a16="http://schemas.microsoft.com/office/drawing/2014/main" id="{6EBC95C5-406C-408D-B9D0-8C9DCDBDC3EE}"/>
              </a:ext>
            </a:extLst>
          </p:cNvPr>
          <p:cNvSpPr/>
          <p:nvPr/>
        </p:nvSpPr>
        <p:spPr>
          <a:xfrm>
            <a:off x="104131" y="5492169"/>
            <a:ext cx="6653849" cy="2037955"/>
          </a:xfrm>
          <a:prstGeom prst="roundRect">
            <a:avLst>
              <a:gd name="adj" fmla="val 12092"/>
            </a:avLst>
          </a:prstGeom>
          <a:solidFill>
            <a:schemeClr val="lt1">
              <a:alpha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endParaRPr kumimoji="1" lang="ja-JP" altLang="en-US" b="1" dirty="0"/>
          </a:p>
        </p:txBody>
      </p:sp>
      <p:sp>
        <p:nvSpPr>
          <p:cNvPr id="62" name="テキスト ボックス 12">
            <a:extLst>
              <a:ext uri="{FF2B5EF4-FFF2-40B4-BE49-F238E27FC236}">
                <a16:creationId xmlns:a16="http://schemas.microsoft.com/office/drawing/2014/main" id="{498039C9-8774-42E1-902D-260187EDE499}"/>
              </a:ext>
            </a:extLst>
          </p:cNvPr>
          <p:cNvSpPr txBox="1">
            <a:spLocks noChangeArrowheads="1"/>
          </p:cNvSpPr>
          <p:nvPr/>
        </p:nvSpPr>
        <p:spPr bwMode="auto">
          <a:xfrm>
            <a:off x="2153851" y="3421290"/>
            <a:ext cx="2492990" cy="323165"/>
          </a:xfrm>
          <a:prstGeom prst="rect">
            <a:avLst/>
          </a:prstGeom>
          <a:gradFill flip="none" rotWithShape="1">
            <a:gsLst>
              <a:gs pos="0">
                <a:srgbClr val="FFFF00"/>
              </a:gs>
              <a:gs pos="50000">
                <a:schemeClr val="bg1"/>
              </a:gs>
              <a:gs pos="100000">
                <a:srgbClr val="FFFF00"/>
              </a:gs>
            </a:gsLst>
            <a:lin ang="5400000" scaled="1"/>
            <a:tileRect/>
          </a:gradFill>
          <a:ln w="25400">
            <a:noFill/>
          </a:ln>
        </p:spPr>
        <p:txBody>
          <a:bodyPr wrap="none">
            <a:spAutoFit/>
          </a:bodyPr>
          <a:lstStyle>
            <a:lvl1pPr algn="l" eaLnBrk="0" hangingPunct="0">
              <a:defRPr kumimoji="1">
                <a:solidFill>
                  <a:schemeClr val="tx1"/>
                </a:solidFill>
                <a:latin typeface="Arial" charset="0"/>
                <a:ea typeface="ＭＳ Ｐゴシック" charset="-128"/>
              </a:defRPr>
            </a:lvl1pPr>
            <a:lvl2pPr marL="742950" indent="-285750" algn="l" eaLnBrk="0" hangingPunct="0">
              <a:defRPr kumimoji="1">
                <a:solidFill>
                  <a:schemeClr val="tx1"/>
                </a:solidFill>
                <a:latin typeface="Arial" charset="0"/>
                <a:ea typeface="ＭＳ Ｐゴシック" charset="-128"/>
              </a:defRPr>
            </a:lvl2pPr>
            <a:lvl3pPr marL="1143000" indent="-228600" algn="l" eaLnBrk="0" hangingPunct="0">
              <a:defRPr kumimoji="1">
                <a:solidFill>
                  <a:schemeClr val="tx1"/>
                </a:solidFill>
                <a:latin typeface="Arial" charset="0"/>
                <a:ea typeface="ＭＳ Ｐゴシック" charset="-128"/>
              </a:defRPr>
            </a:lvl3pPr>
            <a:lvl4pPr marL="1600200" indent="-228600" algn="l" eaLnBrk="0" hangingPunct="0">
              <a:defRPr kumimoji="1">
                <a:solidFill>
                  <a:schemeClr val="tx1"/>
                </a:solidFill>
                <a:latin typeface="Arial" charset="0"/>
                <a:ea typeface="ＭＳ Ｐゴシック" charset="-128"/>
              </a:defRPr>
            </a:lvl4pPr>
            <a:lvl5pPr marL="2057400" indent="-228600" algn="l"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500" b="1" dirty="0">
                <a:latin typeface="BIZ UDゴシック" panose="020B0400000000000000" pitchFamily="49" charset="-128"/>
                <a:ea typeface="BIZ UDゴシック" panose="020B0400000000000000" pitchFamily="49" charset="-128"/>
              </a:rPr>
              <a:t>重点目標達成のための方策</a:t>
            </a:r>
          </a:p>
        </p:txBody>
      </p:sp>
      <p:sp>
        <p:nvSpPr>
          <p:cNvPr id="68" name="正方形/長方形 67">
            <a:extLst>
              <a:ext uri="{FF2B5EF4-FFF2-40B4-BE49-F238E27FC236}">
                <a16:creationId xmlns:a16="http://schemas.microsoft.com/office/drawing/2014/main" id="{43C20181-4493-4A8B-9A72-E005DD17F49B}"/>
              </a:ext>
            </a:extLst>
          </p:cNvPr>
          <p:cNvSpPr/>
          <p:nvPr/>
        </p:nvSpPr>
        <p:spPr>
          <a:xfrm>
            <a:off x="194272" y="8649743"/>
            <a:ext cx="6509616" cy="461665"/>
          </a:xfrm>
          <a:prstGeom prst="rect">
            <a:avLst/>
          </a:prstGeom>
          <a:ln>
            <a:noFill/>
          </a:ln>
        </p:spPr>
        <p:txBody>
          <a:bodyPr wrap="square">
            <a:spAutoFit/>
          </a:bodyPr>
          <a:lstStyle/>
          <a:p>
            <a:pPr>
              <a:spcBef>
                <a:spcPct val="0"/>
              </a:spcBef>
            </a:pPr>
            <a:r>
              <a:rPr lang="ja-JP" altLang="en-US" sz="1200" b="1" dirty="0">
                <a:latin typeface="BIZ UDゴシック" panose="020B0400000000000000" pitchFamily="49" charset="-128"/>
                <a:ea typeface="BIZ UDゴシック" panose="020B0400000000000000" pitchFamily="49" charset="-128"/>
              </a:rPr>
              <a:t>○ 友だちの考えを聞くことで、自分の考えを明確にしたいという意識が高まっている。</a:t>
            </a:r>
          </a:p>
          <a:p>
            <a:pPr>
              <a:spcBef>
                <a:spcPct val="0"/>
              </a:spcBef>
            </a:pPr>
            <a:r>
              <a:rPr lang="ja-JP" altLang="en-US" sz="1200" b="1" dirty="0">
                <a:latin typeface="BIZ UDゴシック" panose="020B0400000000000000" pitchFamily="49" charset="-128"/>
                <a:ea typeface="BIZ UDゴシック" panose="020B0400000000000000" pitchFamily="49" charset="-128"/>
              </a:rPr>
              <a:t>○ 目標を意識し、上級生を中心に主体的かつ協力し合って活動できるようになってきている。</a:t>
            </a:r>
            <a:endParaRPr lang="en-US" altLang="ja-JP" sz="1200" b="1" dirty="0">
              <a:latin typeface="BIZ UDゴシック" panose="020B0400000000000000" pitchFamily="49" charset="-128"/>
              <a:ea typeface="BIZ UDゴシック" panose="020B0400000000000000" pitchFamily="49" charset="-128"/>
            </a:endParaRPr>
          </a:p>
        </p:txBody>
      </p:sp>
      <p:sp>
        <p:nvSpPr>
          <p:cNvPr id="69" name="正方形/長方形 68">
            <a:extLst>
              <a:ext uri="{FF2B5EF4-FFF2-40B4-BE49-F238E27FC236}">
                <a16:creationId xmlns:a16="http://schemas.microsoft.com/office/drawing/2014/main" id="{D0B152ED-05A7-40C8-9D60-B09FF6991EE6}"/>
              </a:ext>
            </a:extLst>
          </p:cNvPr>
          <p:cNvSpPr/>
          <p:nvPr/>
        </p:nvSpPr>
        <p:spPr>
          <a:xfrm>
            <a:off x="48496" y="5496063"/>
            <a:ext cx="6653849" cy="2046714"/>
          </a:xfrm>
          <a:prstGeom prst="rect">
            <a:avLst/>
          </a:prstGeom>
          <a:ln>
            <a:noFill/>
          </a:ln>
        </p:spPr>
        <p:txBody>
          <a:bodyPr wrap="square">
            <a:spAutoFit/>
          </a:bodyPr>
          <a:lstStyle/>
          <a:p>
            <a:r>
              <a:rPr lang="ja-JP" altLang="en-US" sz="1400" b="1" dirty="0">
                <a:solidFill>
                  <a:srgbClr val="FF9933"/>
                </a:solidFill>
                <a:latin typeface="BIZ UDゴシック" panose="020B0400000000000000" pitchFamily="49" charset="-128"/>
                <a:ea typeface="BIZ UDゴシック" panose="020B0400000000000000" pitchFamily="49" charset="-128"/>
              </a:rPr>
              <a:t>（２）主体的・対話的で深い学びを目指した授業改善</a:t>
            </a:r>
            <a:endParaRPr lang="en-US" altLang="ja-JP" sz="1400" b="1" dirty="0">
              <a:solidFill>
                <a:srgbClr val="FF9933"/>
              </a:solidFill>
              <a:latin typeface="BIZ UDゴシック" panose="020B0400000000000000" pitchFamily="49" charset="-128"/>
              <a:ea typeface="BIZ UDゴシック" panose="020B0400000000000000" pitchFamily="49" charset="-128"/>
            </a:endParaRPr>
          </a:p>
          <a:p>
            <a:endParaRPr lang="en-US" altLang="ja-JP" sz="500" b="1" dirty="0">
              <a:solidFill>
                <a:srgbClr val="FF9933"/>
              </a:solidFill>
              <a:latin typeface="BIZ UDゴシック" panose="020B0400000000000000" pitchFamily="49" charset="-128"/>
              <a:ea typeface="BIZ UDゴシック" panose="020B0400000000000000" pitchFamily="49" charset="-128"/>
            </a:endParaRPr>
          </a:p>
          <a:p>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①考える必然性のある学習課題の設定</a:t>
            </a:r>
            <a:endParaRPr lang="en-US" altLang="ja-JP" sz="1400" b="1" u="sng" dirty="0">
              <a:latin typeface="BIZ UDゴシック" panose="020B0400000000000000" pitchFamily="49" charset="-128"/>
              <a:ea typeface="BIZ UDゴシック" panose="020B0400000000000000" pitchFamily="49" charset="-128"/>
            </a:endParaRPr>
          </a:p>
          <a:p>
            <a:r>
              <a:rPr lang="ja-JP" altLang="en-US" sz="1400" b="1" dirty="0">
                <a:latin typeface="BIZ UDゴシック" panose="020B0400000000000000" pitchFamily="49" charset="-128"/>
                <a:ea typeface="BIZ UDゴシック" panose="020B0400000000000000" pitchFamily="49" charset="-128"/>
              </a:rPr>
              <a:t>　　算数科を中心に、既習の知識を基に比較し課題をもたせる。</a:t>
            </a:r>
            <a:endParaRPr lang="en-US" altLang="ja-JP" sz="1400" b="1" dirty="0">
              <a:latin typeface="BIZ UDゴシック" panose="020B0400000000000000" pitchFamily="49" charset="-128"/>
              <a:ea typeface="BIZ UDゴシック" panose="020B0400000000000000" pitchFamily="49" charset="-128"/>
            </a:endParaRPr>
          </a:p>
          <a:p>
            <a:endParaRPr lang="en-US" altLang="ja-JP" sz="500" b="1" dirty="0">
              <a:latin typeface="BIZ UDゴシック" panose="020B0400000000000000" pitchFamily="49" charset="-128"/>
              <a:ea typeface="BIZ UDゴシック" panose="020B0400000000000000" pitchFamily="49" charset="-128"/>
            </a:endParaRPr>
          </a:p>
          <a:p>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②協働的な学習を通して、考えを練り上げる活動の充実</a:t>
            </a:r>
            <a:endParaRPr lang="en-US" altLang="ja-JP" sz="1400" b="1" u="sng" dirty="0">
              <a:latin typeface="BIZ UDゴシック" panose="020B0400000000000000" pitchFamily="49" charset="-128"/>
              <a:ea typeface="BIZ UDゴシック" panose="020B0400000000000000" pitchFamily="49" charset="-128"/>
            </a:endParaRPr>
          </a:p>
          <a:p>
            <a:pPr marL="355600" indent="-355600"/>
            <a:r>
              <a:rPr lang="ja-JP" altLang="en-US" sz="1400" b="1" dirty="0">
                <a:latin typeface="BIZ UDゴシック" panose="020B0400000000000000" pitchFamily="49" charset="-128"/>
                <a:ea typeface="BIZ UDゴシック" panose="020B0400000000000000" pitchFamily="49" charset="-128"/>
              </a:rPr>
              <a:t>　　考えを互いに伝え合うことで共有し、強化・修正する活動を位置づける。</a:t>
            </a:r>
            <a:endParaRPr lang="en-US" altLang="ja-JP" sz="1400" b="1" dirty="0">
              <a:latin typeface="BIZ UDゴシック" panose="020B0400000000000000" pitchFamily="49" charset="-128"/>
              <a:ea typeface="BIZ UDゴシック" panose="020B0400000000000000" pitchFamily="49" charset="-128"/>
            </a:endParaRPr>
          </a:p>
          <a:p>
            <a:pPr marL="355600" indent="-355600"/>
            <a:endParaRPr lang="en-US" altLang="ja-JP" sz="500" b="1" dirty="0">
              <a:latin typeface="BIZ UDゴシック" panose="020B0400000000000000" pitchFamily="49" charset="-128"/>
              <a:ea typeface="BIZ UDゴシック" panose="020B0400000000000000" pitchFamily="49" charset="-128"/>
            </a:endParaRPr>
          </a:p>
          <a:p>
            <a:pPr marL="355600" indent="-355600"/>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③体験的活動を重視した探究的な学習活動の充実</a:t>
            </a:r>
            <a:endParaRPr lang="en-US" altLang="ja-JP" sz="1400" b="1" u="sng" dirty="0">
              <a:latin typeface="BIZ UDゴシック" panose="020B0400000000000000" pitchFamily="49" charset="-128"/>
              <a:ea typeface="BIZ UDゴシック" panose="020B0400000000000000" pitchFamily="49" charset="-128"/>
            </a:endParaRPr>
          </a:p>
          <a:p>
            <a:pPr marL="355600" indent="-355600"/>
            <a:r>
              <a:rPr lang="ja-JP" altLang="en-US" sz="1400" b="1" dirty="0">
                <a:latin typeface="BIZ UDゴシック" panose="020B0400000000000000" pitchFamily="49" charset="-128"/>
                <a:ea typeface="BIZ UDゴシック" panose="020B0400000000000000" pitchFamily="49" charset="-128"/>
              </a:rPr>
              <a:t>　　生活科・総合的な学習の時間をメインフィールドとし、各教科・領域と関連し、「プロジェクト ＳＥＡ（宝の海プロジェクト）」を実施する。</a:t>
            </a:r>
          </a:p>
        </p:txBody>
      </p:sp>
      <p:sp>
        <p:nvSpPr>
          <p:cNvPr id="70" name="テキスト ボックス 12">
            <a:extLst>
              <a:ext uri="{FF2B5EF4-FFF2-40B4-BE49-F238E27FC236}">
                <a16:creationId xmlns:a16="http://schemas.microsoft.com/office/drawing/2014/main" id="{6999471C-229D-46D3-B2A4-FF0F06DB2235}"/>
              </a:ext>
            </a:extLst>
          </p:cNvPr>
          <p:cNvSpPr txBox="1">
            <a:spLocks noChangeArrowheads="1"/>
          </p:cNvSpPr>
          <p:nvPr/>
        </p:nvSpPr>
        <p:spPr bwMode="auto">
          <a:xfrm>
            <a:off x="2266184" y="8280934"/>
            <a:ext cx="2300630" cy="323165"/>
          </a:xfrm>
          <a:prstGeom prst="rect">
            <a:avLst/>
          </a:prstGeom>
          <a:gradFill flip="none" rotWithShape="1">
            <a:gsLst>
              <a:gs pos="0">
                <a:srgbClr val="FFFF00"/>
              </a:gs>
              <a:gs pos="50000">
                <a:schemeClr val="bg1"/>
              </a:gs>
              <a:gs pos="100000">
                <a:srgbClr val="FFFF00"/>
              </a:gs>
            </a:gsLst>
            <a:lin ang="5400000" scaled="1"/>
            <a:tileRect/>
          </a:gradFill>
          <a:ln w="25400">
            <a:noFill/>
          </a:ln>
        </p:spPr>
        <p:txBody>
          <a:bodyPr wrap="none">
            <a:spAutoFit/>
          </a:bodyPr>
          <a:lstStyle>
            <a:lvl1pPr algn="l" eaLnBrk="0" hangingPunct="0">
              <a:defRPr kumimoji="1">
                <a:solidFill>
                  <a:schemeClr val="tx1"/>
                </a:solidFill>
                <a:latin typeface="Arial" charset="0"/>
                <a:ea typeface="ＭＳ Ｐゴシック" charset="-128"/>
              </a:defRPr>
            </a:lvl1pPr>
            <a:lvl2pPr marL="742950" indent="-285750" algn="l" eaLnBrk="0" hangingPunct="0">
              <a:defRPr kumimoji="1">
                <a:solidFill>
                  <a:schemeClr val="tx1"/>
                </a:solidFill>
                <a:latin typeface="Arial" charset="0"/>
                <a:ea typeface="ＭＳ Ｐゴシック" charset="-128"/>
              </a:defRPr>
            </a:lvl2pPr>
            <a:lvl3pPr marL="1143000" indent="-228600" algn="l" eaLnBrk="0" hangingPunct="0">
              <a:defRPr kumimoji="1">
                <a:solidFill>
                  <a:schemeClr val="tx1"/>
                </a:solidFill>
                <a:latin typeface="Arial" charset="0"/>
                <a:ea typeface="ＭＳ Ｐゴシック" charset="-128"/>
              </a:defRPr>
            </a:lvl3pPr>
            <a:lvl4pPr marL="1600200" indent="-228600" algn="l" eaLnBrk="0" hangingPunct="0">
              <a:defRPr kumimoji="1">
                <a:solidFill>
                  <a:schemeClr val="tx1"/>
                </a:solidFill>
                <a:latin typeface="Arial" charset="0"/>
                <a:ea typeface="ＭＳ Ｐゴシック" charset="-128"/>
              </a:defRPr>
            </a:lvl4pPr>
            <a:lvl5pPr marL="2057400" indent="-228600" algn="l"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500" b="1" dirty="0">
                <a:latin typeface="BIZ UDゴシック" panose="020B0400000000000000" pitchFamily="49" charset="-128"/>
                <a:ea typeface="BIZ UDゴシック" panose="020B0400000000000000" pitchFamily="49" charset="-128"/>
              </a:rPr>
              <a:t>児童のこのような姿から</a:t>
            </a:r>
          </a:p>
        </p:txBody>
      </p:sp>
      <p:sp>
        <p:nvSpPr>
          <p:cNvPr id="37" name="四角形: 角を丸くする 36">
            <a:extLst>
              <a:ext uri="{FF2B5EF4-FFF2-40B4-BE49-F238E27FC236}">
                <a16:creationId xmlns:a16="http://schemas.microsoft.com/office/drawing/2014/main" id="{90BFDC07-9800-40A9-8B59-59E79FD71EEA}"/>
              </a:ext>
            </a:extLst>
          </p:cNvPr>
          <p:cNvSpPr/>
          <p:nvPr/>
        </p:nvSpPr>
        <p:spPr>
          <a:xfrm>
            <a:off x="104131" y="3335469"/>
            <a:ext cx="2034958" cy="489923"/>
          </a:xfrm>
          <a:prstGeom prst="roundRect">
            <a:avLst>
              <a:gd name="adj" fmla="val 50000"/>
            </a:avLst>
          </a:prstGeom>
          <a:solidFill>
            <a:srgbClr val="FFCCFF">
              <a:alpha val="81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AE69BABB-2D6F-4F3C-AD89-B15BD99BDD16}"/>
              </a:ext>
            </a:extLst>
          </p:cNvPr>
          <p:cNvSpPr txBox="1"/>
          <p:nvPr/>
        </p:nvSpPr>
        <p:spPr>
          <a:xfrm>
            <a:off x="297665" y="3367316"/>
            <a:ext cx="1822236" cy="492443"/>
          </a:xfrm>
          <a:prstGeom prst="rect">
            <a:avLst/>
          </a:prstGeom>
          <a:noFill/>
        </p:spPr>
        <p:txBody>
          <a:bodyPr wrap="square" rtlCol="0">
            <a:spAutoFit/>
          </a:bodyPr>
          <a:lstStyle/>
          <a:p>
            <a:pPr algn="ctr"/>
            <a:r>
              <a:rPr kumimoji="1" lang="ja-JP" altLang="en-US" sz="1300" dirty="0">
                <a:solidFill>
                  <a:srgbClr val="0070C0"/>
                </a:solidFill>
                <a:latin typeface="UD デジタル 教科書体 NK-B" panose="02020700000000000000" pitchFamily="18" charset="-128"/>
                <a:ea typeface="UD デジタル 教科書体 NK-B" panose="02020700000000000000" pitchFamily="18" charset="-128"/>
              </a:rPr>
              <a:t>　　</a:t>
            </a:r>
            <a:r>
              <a:rPr kumimoji="1" lang="ja-JP" altLang="en-US" sz="1300" dirty="0">
                <a:solidFill>
                  <a:srgbClr val="FF0000"/>
                </a:solidFill>
                <a:latin typeface="UD デジタル 教科書体 NK-B" panose="02020700000000000000" pitchFamily="18" charset="-128"/>
                <a:ea typeface="UD デジタル 教科書体 NK-B" panose="02020700000000000000" pitchFamily="18" charset="-128"/>
              </a:rPr>
              <a:t>粘り強く考え、仲間と</a:t>
            </a:r>
            <a:endParaRPr lang="en-US" altLang="ja-JP" sz="1300" dirty="0">
              <a:solidFill>
                <a:srgbClr val="FF0000"/>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300" dirty="0">
                <a:solidFill>
                  <a:srgbClr val="FF0000"/>
                </a:solidFill>
                <a:latin typeface="UD デジタル 教科書体 NK-B" panose="02020700000000000000" pitchFamily="18" charset="-128"/>
                <a:ea typeface="UD デジタル 教科書体 NK-B" panose="02020700000000000000" pitchFamily="18" charset="-128"/>
              </a:rPr>
              <a:t>伝え合う活動の推進</a:t>
            </a:r>
          </a:p>
        </p:txBody>
      </p:sp>
      <p:sp>
        <p:nvSpPr>
          <p:cNvPr id="75" name="四角形: 角を丸くする 74">
            <a:extLst>
              <a:ext uri="{FF2B5EF4-FFF2-40B4-BE49-F238E27FC236}">
                <a16:creationId xmlns:a16="http://schemas.microsoft.com/office/drawing/2014/main" id="{579C0B4E-8E8B-4564-A32D-2DA34D90DCC3}"/>
              </a:ext>
            </a:extLst>
          </p:cNvPr>
          <p:cNvSpPr/>
          <p:nvPr/>
        </p:nvSpPr>
        <p:spPr>
          <a:xfrm>
            <a:off x="99922" y="7605083"/>
            <a:ext cx="6633154" cy="640782"/>
          </a:xfrm>
          <a:prstGeom prst="roundRect">
            <a:avLst>
              <a:gd name="adj" fmla="val 12092"/>
            </a:avLst>
          </a:prstGeom>
          <a:solidFill>
            <a:schemeClr val="lt1">
              <a:alpha val="80000"/>
            </a:schemeClr>
          </a:solidFill>
          <a:ln/>
        </p:spPr>
        <p:style>
          <a:lnRef idx="2">
            <a:schemeClr val="accent3"/>
          </a:lnRef>
          <a:fillRef idx="1">
            <a:schemeClr val="lt1"/>
          </a:fillRef>
          <a:effectRef idx="0">
            <a:schemeClr val="accent3"/>
          </a:effectRef>
          <a:fontRef idx="minor">
            <a:schemeClr val="dk1"/>
          </a:fontRef>
        </p:style>
        <p:txBody>
          <a:bodyPr rtlCol="0" anchor="ctr"/>
          <a:lstStyle/>
          <a:p>
            <a:endParaRPr kumimoji="1" lang="ja-JP" altLang="en-US" b="1" dirty="0"/>
          </a:p>
        </p:txBody>
      </p:sp>
      <p:sp>
        <p:nvSpPr>
          <p:cNvPr id="76" name="正方形/長方形 75">
            <a:extLst>
              <a:ext uri="{FF2B5EF4-FFF2-40B4-BE49-F238E27FC236}">
                <a16:creationId xmlns:a16="http://schemas.microsoft.com/office/drawing/2014/main" id="{5883DAA8-01D9-4F08-9FA8-7F2A1B237BC6}"/>
              </a:ext>
            </a:extLst>
          </p:cNvPr>
          <p:cNvSpPr/>
          <p:nvPr/>
        </p:nvSpPr>
        <p:spPr>
          <a:xfrm>
            <a:off x="13058" y="7654006"/>
            <a:ext cx="7016341" cy="600164"/>
          </a:xfrm>
          <a:prstGeom prst="rect">
            <a:avLst/>
          </a:prstGeom>
          <a:noFill/>
        </p:spPr>
        <p:txBody>
          <a:bodyPr wrap="square">
            <a:spAutoFit/>
          </a:bodyPr>
          <a:lstStyle/>
          <a:p>
            <a:r>
              <a:rPr lang="ja-JP" altLang="en-US" sz="1400" b="1" dirty="0">
                <a:solidFill>
                  <a:srgbClr val="FF9933"/>
                </a:solidFill>
                <a:latin typeface="BIZ UDゴシック" panose="020B0400000000000000" pitchFamily="49" charset="-128"/>
                <a:ea typeface="BIZ UDゴシック" panose="020B0400000000000000" pitchFamily="49" charset="-128"/>
              </a:rPr>
              <a:t>（３）好ましい人間関係を基盤とした学年・学級経営の充実</a:t>
            </a:r>
            <a:endParaRPr lang="en-US" altLang="ja-JP" sz="1400" b="1" dirty="0">
              <a:solidFill>
                <a:srgbClr val="FF9933"/>
              </a:solidFill>
              <a:latin typeface="BIZ UDゴシック" panose="020B0400000000000000" pitchFamily="49" charset="-128"/>
              <a:ea typeface="BIZ UDゴシック" panose="020B0400000000000000" pitchFamily="49" charset="-128"/>
            </a:endParaRPr>
          </a:p>
          <a:p>
            <a:endParaRPr lang="en-US" altLang="ja-JP" sz="500" b="1" dirty="0">
              <a:latin typeface="BIZ UDゴシック" panose="020B0400000000000000" pitchFamily="49" charset="-128"/>
              <a:ea typeface="BIZ UDゴシック" panose="020B0400000000000000" pitchFamily="49" charset="-128"/>
            </a:endParaRPr>
          </a:p>
          <a:p>
            <a:r>
              <a:rPr lang="ja-JP" altLang="en-US" sz="1400" b="1" dirty="0">
                <a:latin typeface="BIZ UDゴシック" panose="020B0400000000000000" pitchFamily="49" charset="-128"/>
                <a:ea typeface="BIZ UDゴシック" panose="020B0400000000000000" pitchFamily="49" charset="-128"/>
              </a:rPr>
              <a:t>　子どもが自己有用感を感じ自己実現に努める、不登校を生まない学年・学級経営</a:t>
            </a:r>
          </a:p>
        </p:txBody>
      </p:sp>
      <p:sp>
        <p:nvSpPr>
          <p:cNvPr id="35" name="四角形: 角を丸くする 34">
            <a:extLst>
              <a:ext uri="{FF2B5EF4-FFF2-40B4-BE49-F238E27FC236}">
                <a16:creationId xmlns:a16="http://schemas.microsoft.com/office/drawing/2014/main" id="{8D1483EB-2543-49B5-8872-7DCD35C41A68}"/>
              </a:ext>
            </a:extLst>
          </p:cNvPr>
          <p:cNvSpPr/>
          <p:nvPr/>
        </p:nvSpPr>
        <p:spPr>
          <a:xfrm>
            <a:off x="4646841" y="3359646"/>
            <a:ext cx="2117673" cy="489923"/>
          </a:xfrm>
          <a:prstGeom prst="roundRect">
            <a:avLst>
              <a:gd name="adj" fmla="val 50000"/>
            </a:avLst>
          </a:prstGeom>
          <a:solidFill>
            <a:srgbClr val="FFCCFF">
              <a:alpha val="8078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テキスト ボックス 35">
            <a:extLst>
              <a:ext uri="{FF2B5EF4-FFF2-40B4-BE49-F238E27FC236}">
                <a16:creationId xmlns:a16="http://schemas.microsoft.com/office/drawing/2014/main" id="{B149EA67-19C0-418B-8A76-019E16C5DA70}"/>
              </a:ext>
            </a:extLst>
          </p:cNvPr>
          <p:cNvSpPr txBox="1"/>
          <p:nvPr/>
        </p:nvSpPr>
        <p:spPr>
          <a:xfrm>
            <a:off x="4581616" y="3390520"/>
            <a:ext cx="2172025" cy="477054"/>
          </a:xfrm>
          <a:prstGeom prst="rect">
            <a:avLst/>
          </a:prstGeom>
          <a:noFill/>
        </p:spPr>
        <p:txBody>
          <a:bodyPr wrap="square" rtlCol="0">
            <a:spAutoFit/>
          </a:bodyPr>
          <a:lstStyle/>
          <a:p>
            <a:pPr algn="ctr">
              <a:lnSpc>
                <a:spcPts val="1500"/>
              </a:lnSpc>
            </a:pPr>
            <a:r>
              <a:rPr kumimoji="1" lang="ja-JP" altLang="en-US" sz="1300" dirty="0">
                <a:solidFill>
                  <a:schemeClr val="accent1"/>
                </a:solidFill>
                <a:latin typeface="UD デジタル 教科書体 NK-B" panose="02020700000000000000" pitchFamily="18" charset="-128"/>
                <a:ea typeface="UD デジタル 教科書体 NK-B" panose="02020700000000000000" pitchFamily="18" charset="-128"/>
              </a:rPr>
              <a:t>　</a:t>
            </a:r>
            <a:r>
              <a:rPr kumimoji="1" lang="ja-JP" altLang="en-US" sz="1300" dirty="0">
                <a:solidFill>
                  <a:srgbClr val="FF0000"/>
                </a:solidFill>
                <a:latin typeface="UD デジタル 教科書体 NK-B" panose="02020700000000000000" pitchFamily="18" charset="-128"/>
                <a:ea typeface="UD デジタル 教科書体 NK-B" panose="02020700000000000000" pitchFamily="18" charset="-128"/>
              </a:rPr>
              <a:t>まわりに気を遣うこと</a:t>
            </a:r>
            <a:endParaRPr kumimoji="1" lang="en-US" altLang="ja-JP" sz="1300" dirty="0">
              <a:solidFill>
                <a:srgbClr val="FF0000"/>
              </a:solidFill>
              <a:latin typeface="UD デジタル 教科書体 NK-B" panose="02020700000000000000" pitchFamily="18" charset="-128"/>
              <a:ea typeface="UD デジタル 教科書体 NK-B" panose="02020700000000000000" pitchFamily="18" charset="-128"/>
            </a:endParaRPr>
          </a:p>
          <a:p>
            <a:pPr algn="ctr">
              <a:lnSpc>
                <a:spcPts val="1500"/>
              </a:lnSpc>
            </a:pPr>
            <a:r>
              <a:rPr kumimoji="1" lang="ja-JP" altLang="en-US" sz="1300" dirty="0">
                <a:solidFill>
                  <a:srgbClr val="FF0000"/>
                </a:solidFill>
                <a:latin typeface="UD デジタル 教科書体 NK-B" panose="02020700000000000000" pitchFamily="18" charset="-128"/>
                <a:ea typeface="UD デジタル 教科書体 NK-B" panose="02020700000000000000" pitchFamily="18" charset="-128"/>
              </a:rPr>
              <a:t>のできる意識の向上</a:t>
            </a:r>
          </a:p>
        </p:txBody>
      </p:sp>
      <p:pic>
        <p:nvPicPr>
          <p:cNvPr id="4" name="図 3">
            <a:extLst>
              <a:ext uri="{FF2B5EF4-FFF2-40B4-BE49-F238E27FC236}">
                <a16:creationId xmlns:a16="http://schemas.microsoft.com/office/drawing/2014/main" id="{42D9F331-4EBF-55FC-B2DC-489E195137A5}"/>
              </a:ext>
            </a:extLst>
          </p:cNvPr>
          <p:cNvPicPr>
            <a:picLocks noChangeAspect="1"/>
          </p:cNvPicPr>
          <p:nvPr/>
        </p:nvPicPr>
        <p:blipFill>
          <a:blip r:embed="rId7"/>
          <a:stretch>
            <a:fillRect/>
          </a:stretch>
        </p:blipFill>
        <p:spPr>
          <a:xfrm>
            <a:off x="6069826" y="1051169"/>
            <a:ext cx="756844" cy="708974"/>
          </a:xfrm>
          <a:prstGeom prst="rect">
            <a:avLst/>
          </a:prstGeom>
        </p:spPr>
      </p:pic>
    </p:spTree>
    <p:extLst>
      <p:ext uri="{BB962C8B-B14F-4D97-AF65-F5344CB8AC3E}">
        <p14:creationId xmlns:p14="http://schemas.microsoft.com/office/powerpoint/2010/main" val="21044615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2300</TotalTime>
  <Words>391</Words>
  <Application>Microsoft Office PowerPoint</Application>
  <PresentationFormat>画面に合わせる (4:3)</PresentationFormat>
  <Paragraphs>45</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BIZ UDPゴシック</vt:lpstr>
      <vt:lpstr>BIZ UDゴシック</vt:lpstr>
      <vt:lpstr>ＤＦ平成明朝体W7</vt:lpstr>
      <vt:lpstr>ＤＨＰ特太ゴシック体</vt:lpstr>
      <vt:lpstr>HG丸ｺﾞｼｯｸM-PRO</vt:lpstr>
      <vt:lpstr>UD デジタル 教科書体 NK-B</vt:lpstr>
      <vt:lpstr>游ゴシック</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溝上　尚子</dc:creator>
  <cp:lastModifiedBy>杉本　朱美</cp:lastModifiedBy>
  <cp:revision>81</cp:revision>
  <cp:lastPrinted>2025-04-30T11:04:35Z</cp:lastPrinted>
  <dcterms:created xsi:type="dcterms:W3CDTF">2018-04-23T03:47:14Z</dcterms:created>
  <dcterms:modified xsi:type="dcterms:W3CDTF">2025-05-19T09:47:55Z</dcterms:modified>
</cp:coreProperties>
</file>