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4" r:id="rId4"/>
    <p:sldId id="261" r:id="rId5"/>
  </p:sldIdLst>
  <p:sldSz cx="9144000" cy="6858000" type="screen4x3"/>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91" autoAdjust="0"/>
    <p:restoredTop sz="94660"/>
  </p:normalViewPr>
  <p:slideViewPr>
    <p:cSldViewPr>
      <p:cViewPr varScale="1">
        <p:scale>
          <a:sx n="65" d="100"/>
          <a:sy n="65" d="100"/>
        </p:scale>
        <p:origin x="110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2019/12/24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2019/12/24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2019/12/24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2019/12/24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2019/12/24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2019/12/24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2019/12/24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2019/12/24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2019/12/24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2019/12/24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2019/12/24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2019/12/24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59087" y="1147445"/>
            <a:ext cx="2243455" cy="3704987"/>
            <a:chOff x="0" y="0"/>
            <a:chExt cx="2243470" cy="3705407"/>
          </a:xfrm>
        </p:grpSpPr>
        <p:sp>
          <p:nvSpPr>
            <p:cNvPr id="5" name="角丸四角形 4"/>
            <p:cNvSpPr/>
            <p:nvPr/>
          </p:nvSpPr>
          <p:spPr>
            <a:xfrm>
              <a:off x="0" y="0"/>
              <a:ext cx="2243470" cy="6269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400" kern="100" dirty="0">
                  <a:solidFill>
                    <a:srgbClr val="000000"/>
                  </a:solidFill>
                  <a:effectLst/>
                  <a:ea typeface="HG丸ｺﾞｼｯｸM-PRO"/>
                  <a:cs typeface="Times New Roman"/>
                </a:rPr>
                <a:t>●</a:t>
              </a:r>
              <a:r>
                <a:rPr lang="ja-JP" sz="1400" kern="100" dirty="0" err="1">
                  <a:solidFill>
                    <a:srgbClr val="000000"/>
                  </a:solidFill>
                  <a:effectLst/>
                  <a:ea typeface="HG丸ｺﾞｼｯｸM-PRO"/>
                  <a:cs typeface="Times New Roman"/>
                </a:rPr>
                <a:t>だん</a:t>
              </a:r>
              <a:r>
                <a:rPr lang="ja-JP" sz="1400" kern="100" dirty="0">
                  <a:solidFill>
                    <a:srgbClr val="000000"/>
                  </a:solidFill>
                  <a:effectLst/>
                  <a:ea typeface="HG丸ｺﾞｼｯｸM-PRO"/>
                  <a:cs typeface="Times New Roman"/>
                </a:rPr>
                <a:t>差があるときは？</a:t>
              </a:r>
              <a:endParaRPr lang="ja-JP" sz="1100" kern="100" dirty="0">
                <a:effectLst/>
                <a:ea typeface="ＭＳ 明朝"/>
                <a:cs typeface="Times New Roman"/>
              </a:endParaRPr>
            </a:p>
          </p:txBody>
        </p:sp>
        <p:sp>
          <p:nvSpPr>
            <p:cNvPr id="6" name="角丸四角形 5"/>
            <p:cNvSpPr/>
            <p:nvPr/>
          </p:nvSpPr>
          <p:spPr>
            <a:xfrm>
              <a:off x="0" y="2243469"/>
              <a:ext cx="2243455" cy="626745"/>
            </a:xfrm>
            <a:prstGeom prst="roundRect">
              <a:avLst/>
            </a:prstGeom>
            <a:solidFill>
              <a:sysClr val="window" lastClr="FFFFFF"/>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600" kern="100" dirty="0">
                  <a:solidFill>
                    <a:srgbClr val="000000"/>
                  </a:solidFill>
                  <a:effectLst/>
                  <a:latin typeface="Century"/>
                  <a:ea typeface="HG丸ｺﾞｼｯｸM-PRO"/>
                  <a:cs typeface="Times New Roman"/>
                </a:rPr>
                <a:t>●目の不自由な方が</a:t>
              </a:r>
              <a:endParaRPr lang="ja-JP" sz="1200" kern="100" dirty="0">
                <a:effectLst/>
                <a:latin typeface="Century"/>
                <a:ea typeface="ＭＳ 明朝"/>
                <a:cs typeface="Times New Roman"/>
              </a:endParaRPr>
            </a:p>
            <a:p>
              <a:pPr algn="ctr">
                <a:spcAft>
                  <a:spcPts val="0"/>
                </a:spcAft>
              </a:pPr>
              <a:r>
                <a:rPr lang="ja-JP" sz="1600" kern="100" dirty="0">
                  <a:solidFill>
                    <a:srgbClr val="000000"/>
                  </a:solidFill>
                  <a:effectLst/>
                  <a:latin typeface="Century"/>
                  <a:ea typeface="HG丸ｺﾞｼｯｸM-PRO"/>
                  <a:cs typeface="Times New Roman"/>
                </a:rPr>
                <a:t>歩くときは？</a:t>
              </a:r>
              <a:r>
                <a:rPr lang="en-US" sz="1200" kern="100" dirty="0">
                  <a:solidFill>
                    <a:srgbClr val="000000"/>
                  </a:solidFill>
                  <a:effectLst/>
                  <a:latin typeface="HG丸ｺﾞｼｯｸM-PRO"/>
                  <a:ea typeface="ＭＳ 明朝"/>
                  <a:cs typeface="Times New Roman"/>
                </a:rPr>
                <a:t> </a:t>
              </a:r>
              <a:endParaRPr lang="ja-JP" sz="1050" kern="100" dirty="0">
                <a:effectLst/>
                <a:latin typeface="Century"/>
                <a:ea typeface="ＭＳ 明朝"/>
                <a:cs typeface="Times New Roman"/>
              </a:endParaRPr>
            </a:p>
          </p:txBody>
        </p:sp>
        <p:sp>
          <p:nvSpPr>
            <p:cNvPr id="7" name="角丸四角形 6"/>
            <p:cNvSpPr/>
            <p:nvPr/>
          </p:nvSpPr>
          <p:spPr>
            <a:xfrm>
              <a:off x="0" y="1499190"/>
              <a:ext cx="2243455" cy="626745"/>
            </a:xfrm>
            <a:prstGeom prst="roundRect">
              <a:avLst/>
            </a:prstGeom>
            <a:solidFill>
              <a:sysClr val="window" lastClr="FFFFFF"/>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400" kern="100" dirty="0">
                  <a:solidFill>
                    <a:srgbClr val="000000"/>
                  </a:solidFill>
                  <a:effectLst/>
                  <a:latin typeface="Century"/>
                  <a:ea typeface="HG丸ｺﾞｼｯｸM-PRO"/>
                  <a:cs typeface="Times New Roman"/>
                </a:rPr>
                <a:t>●トイレを使うときは？</a:t>
              </a:r>
              <a:endParaRPr lang="ja-JP" sz="1100" kern="100" dirty="0">
                <a:effectLst/>
                <a:latin typeface="Century"/>
                <a:ea typeface="ＭＳ 明朝"/>
                <a:cs typeface="Times New Roman"/>
              </a:endParaRPr>
            </a:p>
          </p:txBody>
        </p:sp>
        <p:sp>
          <p:nvSpPr>
            <p:cNvPr id="8" name="角丸四角形 7"/>
            <p:cNvSpPr/>
            <p:nvPr/>
          </p:nvSpPr>
          <p:spPr>
            <a:xfrm>
              <a:off x="0" y="733646"/>
              <a:ext cx="2243470" cy="626937"/>
            </a:xfrm>
            <a:prstGeom prst="roundRect">
              <a:avLst/>
            </a:prstGeom>
            <a:solidFill>
              <a:sysClr val="window" lastClr="FFFFFF"/>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400" kern="100" dirty="0">
                  <a:solidFill>
                    <a:srgbClr val="000000"/>
                  </a:solidFill>
                  <a:effectLst/>
                  <a:latin typeface="Century"/>
                  <a:ea typeface="HG丸ｺﾞｼｯｸM-PRO"/>
                  <a:cs typeface="Times New Roman"/>
                </a:rPr>
                <a:t>●上の階に行くときは？</a:t>
              </a:r>
              <a:endParaRPr lang="ja-JP" sz="1100" kern="100" dirty="0">
                <a:effectLst/>
                <a:latin typeface="Century"/>
                <a:ea typeface="ＭＳ 明朝"/>
                <a:cs typeface="Times New Roman"/>
              </a:endParaRPr>
            </a:p>
          </p:txBody>
        </p:sp>
        <p:sp>
          <p:nvSpPr>
            <p:cNvPr id="9" name="角丸四角形 8"/>
            <p:cNvSpPr/>
            <p:nvPr/>
          </p:nvSpPr>
          <p:spPr>
            <a:xfrm>
              <a:off x="0" y="2929038"/>
              <a:ext cx="2243470" cy="776369"/>
            </a:xfrm>
            <a:prstGeom prst="roundRect">
              <a:avLst/>
            </a:prstGeom>
            <a:solidFill>
              <a:sysClr val="window" lastClr="FFFFFF"/>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kern="100" dirty="0">
                  <a:solidFill>
                    <a:srgbClr val="000000"/>
                  </a:solidFill>
                  <a:effectLst/>
                  <a:latin typeface="Century"/>
                  <a:ea typeface="HG丸ｺﾞｼｯｸM-PRO"/>
                  <a:cs typeface="Times New Roman"/>
                </a:rPr>
                <a:t>●</a:t>
              </a:r>
              <a:r>
                <a:rPr lang="ja-JP" kern="100" dirty="0">
                  <a:solidFill>
                    <a:srgbClr val="000000"/>
                  </a:solidFill>
                  <a:effectLst/>
                  <a:latin typeface="Segoe UI Symbol"/>
                  <a:ea typeface="HG丸ｺﾞｼｯｸM-PRO"/>
                  <a:cs typeface="Times New Roman"/>
                </a:rPr>
                <a:t>ちゅう車場を</a:t>
              </a:r>
              <a:endParaRPr lang="ja-JP" sz="1400" kern="100" dirty="0">
                <a:effectLst/>
                <a:latin typeface="Century"/>
                <a:ea typeface="ＭＳ 明朝"/>
                <a:cs typeface="Times New Roman"/>
              </a:endParaRPr>
            </a:p>
            <a:p>
              <a:pPr algn="ctr">
                <a:spcAft>
                  <a:spcPts val="0"/>
                </a:spcAft>
              </a:pPr>
              <a:r>
                <a:rPr lang="ja-JP" kern="100" dirty="0">
                  <a:solidFill>
                    <a:srgbClr val="000000"/>
                  </a:solidFill>
                  <a:effectLst/>
                  <a:latin typeface="Segoe UI Symbol"/>
                  <a:ea typeface="HG丸ｺﾞｼｯｸM-PRO"/>
                  <a:cs typeface="Times New Roman"/>
                </a:rPr>
                <a:t>使う</a:t>
              </a:r>
              <a:r>
                <a:rPr lang="ja-JP" kern="100" dirty="0">
                  <a:solidFill>
                    <a:srgbClr val="000000"/>
                  </a:solidFill>
                  <a:effectLst/>
                  <a:latin typeface="Century"/>
                  <a:ea typeface="HG丸ｺﾞｼｯｸM-PRO"/>
                  <a:cs typeface="Times New Roman"/>
                </a:rPr>
                <a:t>ときは</a:t>
              </a:r>
              <a:r>
                <a:rPr lang="ja-JP" sz="1200" kern="100" dirty="0">
                  <a:solidFill>
                    <a:srgbClr val="000000"/>
                  </a:solidFill>
                  <a:effectLst/>
                  <a:latin typeface="Century"/>
                  <a:ea typeface="HG丸ｺﾞｼｯｸM-PRO"/>
                  <a:cs typeface="Times New Roman"/>
                </a:rPr>
                <a:t>？</a:t>
              </a:r>
              <a:endParaRPr lang="ja-JP" sz="1050" kern="100" dirty="0">
                <a:effectLst/>
                <a:latin typeface="Century"/>
                <a:ea typeface="ＭＳ 明朝"/>
                <a:cs typeface="Times New Roman"/>
              </a:endParaRPr>
            </a:p>
            <a:p>
              <a:pPr algn="ctr">
                <a:spcAft>
                  <a:spcPts val="0"/>
                </a:spcAft>
              </a:pPr>
              <a:r>
                <a:rPr lang="en-US" sz="1200" kern="100" dirty="0">
                  <a:solidFill>
                    <a:srgbClr val="000000"/>
                  </a:solidFill>
                  <a:effectLst/>
                  <a:latin typeface="HG丸ｺﾞｼｯｸM-PRO"/>
                  <a:ea typeface="ＭＳ 明朝"/>
                  <a:cs typeface="Times New Roman"/>
                </a:rPr>
                <a:t> </a:t>
              </a:r>
              <a:endParaRPr lang="ja-JP" sz="1050" kern="100" dirty="0">
                <a:effectLst/>
                <a:latin typeface="Century"/>
                <a:ea typeface="ＭＳ 明朝"/>
                <a:cs typeface="Times New Roman"/>
              </a:endParaRPr>
            </a:p>
          </p:txBody>
        </p:sp>
      </p:grpSp>
      <p:grpSp>
        <p:nvGrpSpPr>
          <p:cNvPr id="10" name="グループ化 9"/>
          <p:cNvGrpSpPr/>
          <p:nvPr/>
        </p:nvGrpSpPr>
        <p:grpSpPr>
          <a:xfrm>
            <a:off x="2500599" y="1116086"/>
            <a:ext cx="2243455" cy="3646170"/>
            <a:chOff x="0" y="0"/>
            <a:chExt cx="2243470" cy="3646583"/>
          </a:xfrm>
        </p:grpSpPr>
        <p:sp>
          <p:nvSpPr>
            <p:cNvPr id="11" name="角丸四角形 10"/>
            <p:cNvSpPr/>
            <p:nvPr/>
          </p:nvSpPr>
          <p:spPr>
            <a:xfrm>
              <a:off x="0" y="0"/>
              <a:ext cx="2243470" cy="626937"/>
            </a:xfrm>
            <a:prstGeom prst="roundRect">
              <a:avLst/>
            </a:prstGeom>
            <a:solidFill>
              <a:sysClr val="window" lastClr="FFFFFF"/>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800" kern="100">
                  <a:solidFill>
                    <a:srgbClr val="000000"/>
                  </a:solidFill>
                  <a:effectLst/>
                  <a:latin typeface="Century"/>
                  <a:ea typeface="HGP創英角ﾎﾟｯﾌﾟ体"/>
                  <a:cs typeface="Times New Roman"/>
                </a:rPr>
                <a:t>スロープ</a:t>
              </a:r>
              <a:endParaRPr lang="ja-JP" sz="1050" kern="100">
                <a:effectLst/>
                <a:latin typeface="Century"/>
                <a:ea typeface="ＭＳ 明朝"/>
                <a:cs typeface="Times New Roman"/>
              </a:endParaRPr>
            </a:p>
          </p:txBody>
        </p:sp>
        <p:sp>
          <p:nvSpPr>
            <p:cNvPr id="12" name="角丸四角形 11"/>
            <p:cNvSpPr/>
            <p:nvPr/>
          </p:nvSpPr>
          <p:spPr>
            <a:xfrm>
              <a:off x="0" y="2243469"/>
              <a:ext cx="2243455" cy="626745"/>
            </a:xfrm>
            <a:prstGeom prst="roundRect">
              <a:avLst/>
            </a:prstGeom>
            <a:solidFill>
              <a:sysClr val="window" lastClr="FFFFFF"/>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800" kern="100">
                  <a:solidFill>
                    <a:srgbClr val="000000"/>
                  </a:solidFill>
                  <a:effectLst/>
                  <a:latin typeface="Century"/>
                  <a:ea typeface="HGP創英角ﾎﾟｯﾌﾟ体"/>
                  <a:cs typeface="Times New Roman"/>
                </a:rPr>
                <a:t>点字ブロック</a:t>
              </a:r>
              <a:endParaRPr lang="ja-JP" sz="1050" kern="100">
                <a:effectLst/>
                <a:latin typeface="Century"/>
                <a:ea typeface="ＭＳ 明朝"/>
                <a:cs typeface="Times New Roman"/>
              </a:endParaRPr>
            </a:p>
          </p:txBody>
        </p:sp>
        <p:sp>
          <p:nvSpPr>
            <p:cNvPr id="13" name="角丸四角形 12"/>
            <p:cNvSpPr/>
            <p:nvPr/>
          </p:nvSpPr>
          <p:spPr>
            <a:xfrm>
              <a:off x="0" y="1499190"/>
              <a:ext cx="2243455" cy="626745"/>
            </a:xfrm>
            <a:prstGeom prst="roundRect">
              <a:avLst/>
            </a:prstGeom>
            <a:solidFill>
              <a:sysClr val="window" lastClr="FFFFFF"/>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800" kern="100">
                  <a:solidFill>
                    <a:srgbClr val="000000"/>
                  </a:solidFill>
                  <a:effectLst/>
                  <a:latin typeface="Century"/>
                  <a:ea typeface="HGP創英角ﾎﾟｯﾌﾟ体"/>
                  <a:cs typeface="Times New Roman"/>
                </a:rPr>
                <a:t>多目的トイレ</a:t>
              </a:r>
              <a:endParaRPr lang="ja-JP" sz="1050" kern="100">
                <a:effectLst/>
                <a:latin typeface="Century"/>
                <a:ea typeface="ＭＳ 明朝"/>
                <a:cs typeface="Times New Roman"/>
              </a:endParaRPr>
            </a:p>
          </p:txBody>
        </p:sp>
        <p:sp>
          <p:nvSpPr>
            <p:cNvPr id="14" name="角丸四角形 13"/>
            <p:cNvSpPr/>
            <p:nvPr/>
          </p:nvSpPr>
          <p:spPr>
            <a:xfrm>
              <a:off x="0" y="733646"/>
              <a:ext cx="2243470" cy="626937"/>
            </a:xfrm>
            <a:prstGeom prst="roundRect">
              <a:avLst/>
            </a:prstGeom>
            <a:solidFill>
              <a:sysClr val="window" lastClr="FFFFFF"/>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800" kern="100">
                  <a:solidFill>
                    <a:srgbClr val="000000"/>
                  </a:solidFill>
                  <a:effectLst/>
                  <a:latin typeface="Century"/>
                  <a:ea typeface="HGP創英角ﾎﾟｯﾌﾟ体"/>
                  <a:cs typeface="Times New Roman"/>
                </a:rPr>
                <a:t>エレベーター</a:t>
              </a:r>
              <a:endParaRPr lang="ja-JP" sz="1050" kern="100">
                <a:effectLst/>
                <a:latin typeface="Century"/>
                <a:ea typeface="ＭＳ 明朝"/>
                <a:cs typeface="Times New Roman"/>
              </a:endParaRPr>
            </a:p>
          </p:txBody>
        </p:sp>
        <p:sp>
          <p:nvSpPr>
            <p:cNvPr id="15" name="角丸四角形 14"/>
            <p:cNvSpPr/>
            <p:nvPr/>
          </p:nvSpPr>
          <p:spPr>
            <a:xfrm>
              <a:off x="0" y="3019646"/>
              <a:ext cx="2243470" cy="626937"/>
            </a:xfrm>
            <a:prstGeom prst="roundRect">
              <a:avLst/>
            </a:prstGeom>
            <a:solidFill>
              <a:sysClr val="window" lastClr="FFFFFF"/>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800" kern="100" dirty="0">
                  <a:solidFill>
                    <a:srgbClr val="000000"/>
                  </a:solidFill>
                  <a:effectLst/>
                  <a:latin typeface="Century"/>
                  <a:ea typeface="HGP創英角ﾎﾟｯﾌﾟ体"/>
                  <a:cs typeface="Times New Roman"/>
                </a:rPr>
                <a:t>広い</a:t>
              </a:r>
              <a:r>
                <a:rPr lang="ja-JP" altLang="en-US" kern="100" dirty="0">
                  <a:solidFill>
                    <a:srgbClr val="000000"/>
                  </a:solidFill>
                  <a:latin typeface="Century"/>
                  <a:ea typeface="HGP創英角ﾎﾟｯﾌﾟ体"/>
                  <a:cs typeface="Times New Roman"/>
                </a:rPr>
                <a:t>ちゅう</a:t>
              </a:r>
              <a:r>
                <a:rPr lang="ja-JP" sz="1800" kern="100" dirty="0">
                  <a:solidFill>
                    <a:srgbClr val="000000"/>
                  </a:solidFill>
                  <a:effectLst/>
                  <a:latin typeface="Century"/>
                  <a:ea typeface="HGP創英角ﾎﾟｯﾌﾟ体"/>
                  <a:cs typeface="Times New Roman"/>
                </a:rPr>
                <a:t>車場</a:t>
              </a:r>
              <a:endParaRPr lang="ja-JP" sz="1050" kern="100" dirty="0">
                <a:effectLst/>
                <a:latin typeface="Century"/>
                <a:ea typeface="ＭＳ 明朝"/>
                <a:cs typeface="Times New Roman"/>
              </a:endParaRPr>
            </a:p>
          </p:txBody>
        </p:sp>
      </p:grpSp>
      <p:sp>
        <p:nvSpPr>
          <p:cNvPr id="16" name="正方形/長方形 15"/>
          <p:cNvSpPr/>
          <p:nvPr/>
        </p:nvSpPr>
        <p:spPr>
          <a:xfrm>
            <a:off x="181634" y="400685"/>
            <a:ext cx="1998345" cy="478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600" kern="100" dirty="0">
                <a:effectLst/>
                <a:ea typeface="HGP創英角ﾎﾟｯﾌﾟ体"/>
                <a:cs typeface="Times New Roman"/>
              </a:rPr>
              <a:t>考えてみよう！</a:t>
            </a:r>
            <a:endParaRPr lang="ja-JP" sz="1050" kern="100" dirty="0">
              <a:effectLst/>
              <a:ea typeface="ＭＳ 明朝"/>
              <a:cs typeface="Times New Roman"/>
            </a:endParaRPr>
          </a:p>
        </p:txBody>
      </p:sp>
      <p:sp>
        <p:nvSpPr>
          <p:cNvPr id="17" name="正方形/長方形 16"/>
          <p:cNvSpPr/>
          <p:nvPr/>
        </p:nvSpPr>
        <p:spPr>
          <a:xfrm>
            <a:off x="2537080" y="400684"/>
            <a:ext cx="1998345" cy="478155"/>
          </a:xfrm>
          <a:prstGeom prst="rect">
            <a:avLst/>
          </a:prstGeom>
          <a:solidFill>
            <a:srgbClr val="00B05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600" kern="100">
                <a:solidFill>
                  <a:srgbClr val="FFFFFF"/>
                </a:solidFill>
                <a:effectLst/>
                <a:latin typeface="Century"/>
                <a:ea typeface="HGP創英角ﾎﾟｯﾌﾟ体"/>
                <a:cs typeface="Times New Roman"/>
              </a:rPr>
              <a:t>さがしてみよう！</a:t>
            </a:r>
            <a:endParaRPr lang="ja-JP" sz="1050" kern="100">
              <a:effectLst/>
              <a:latin typeface="Century"/>
              <a:ea typeface="ＭＳ 明朝"/>
              <a:cs typeface="Times New Roman"/>
            </a:endParaRPr>
          </a:p>
        </p:txBody>
      </p:sp>
      <p:sp>
        <p:nvSpPr>
          <p:cNvPr id="18" name="正方形/長方形 17"/>
          <p:cNvSpPr/>
          <p:nvPr/>
        </p:nvSpPr>
        <p:spPr>
          <a:xfrm>
            <a:off x="5364088" y="390524"/>
            <a:ext cx="2625725" cy="478155"/>
          </a:xfrm>
          <a:prstGeom prst="rect">
            <a:avLst/>
          </a:prstGeom>
          <a:solidFill>
            <a:srgbClr val="FF00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600" kern="100" dirty="0">
                <a:solidFill>
                  <a:srgbClr val="FFFFFF"/>
                </a:solidFill>
                <a:effectLst/>
                <a:latin typeface="Century"/>
                <a:ea typeface="HGP創英角ﾎﾟｯﾌﾟ体"/>
                <a:cs typeface="Times New Roman"/>
              </a:rPr>
              <a:t>こんな時、どうする！</a:t>
            </a:r>
            <a:endParaRPr lang="ja-JP" sz="1050" kern="100" dirty="0">
              <a:effectLst/>
              <a:latin typeface="Century"/>
              <a:ea typeface="ＭＳ 明朝"/>
              <a:cs typeface="Times New Roman"/>
            </a:endParaRPr>
          </a:p>
        </p:txBody>
      </p:sp>
      <p:sp>
        <p:nvSpPr>
          <p:cNvPr id="19" name="爆発 2 18"/>
          <p:cNvSpPr/>
          <p:nvPr/>
        </p:nvSpPr>
        <p:spPr>
          <a:xfrm>
            <a:off x="4572000" y="868679"/>
            <a:ext cx="4650726" cy="1583690"/>
          </a:xfrm>
          <a:prstGeom prst="irregularSeal2">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600" kern="100" dirty="0">
                <a:solidFill>
                  <a:srgbClr val="000000"/>
                </a:solidFill>
                <a:effectLst/>
                <a:ea typeface="HG丸ｺﾞｼｯｸM-PRO"/>
                <a:cs typeface="Times New Roman"/>
              </a:rPr>
              <a:t>スロープや点字ブロックに自転車がとまっている！</a:t>
            </a:r>
            <a:endParaRPr lang="ja-JP" sz="1200" kern="100" dirty="0">
              <a:effectLst/>
              <a:ea typeface="ＭＳ 明朝"/>
              <a:cs typeface="Times New Roman"/>
            </a:endParaRPr>
          </a:p>
        </p:txBody>
      </p:sp>
      <p:sp>
        <p:nvSpPr>
          <p:cNvPr id="20" name="爆発 2 19"/>
          <p:cNvSpPr/>
          <p:nvPr/>
        </p:nvSpPr>
        <p:spPr>
          <a:xfrm>
            <a:off x="4678686" y="1849649"/>
            <a:ext cx="4510503" cy="1784985"/>
          </a:xfrm>
          <a:prstGeom prst="irregularSeal2">
            <a:avLst/>
          </a:prstGeom>
          <a:solidFill>
            <a:schemeClr val="accent5">
              <a:lumMod val="20000"/>
              <a:lumOff val="80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600" kern="100" dirty="0">
                <a:solidFill>
                  <a:srgbClr val="000000"/>
                </a:solidFill>
                <a:effectLst/>
                <a:latin typeface="Century"/>
                <a:ea typeface="HG丸ｺﾞｼｯｸM-PRO"/>
                <a:cs typeface="Times New Roman"/>
              </a:rPr>
              <a:t>エレベーターが満員の時、ベビーカーをおした人が待っている！</a:t>
            </a:r>
            <a:endParaRPr lang="ja-JP" sz="1200" kern="100" dirty="0">
              <a:effectLst/>
              <a:latin typeface="Century"/>
              <a:ea typeface="ＭＳ 明朝"/>
              <a:cs typeface="Times New Roman"/>
            </a:endParaRPr>
          </a:p>
        </p:txBody>
      </p:sp>
      <p:sp>
        <p:nvSpPr>
          <p:cNvPr id="21" name="爆発 2 20"/>
          <p:cNvSpPr/>
          <p:nvPr/>
        </p:nvSpPr>
        <p:spPr>
          <a:xfrm>
            <a:off x="4607565" y="3119517"/>
            <a:ext cx="4488399" cy="1732915"/>
          </a:xfrm>
          <a:prstGeom prst="irregularSeal2">
            <a:avLst/>
          </a:prstGeom>
          <a:solidFill>
            <a:schemeClr val="accent5">
              <a:lumMod val="20000"/>
              <a:lumOff val="80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600" kern="100" dirty="0">
                <a:solidFill>
                  <a:srgbClr val="000000"/>
                </a:solidFill>
                <a:effectLst/>
                <a:latin typeface="Century"/>
                <a:ea typeface="HG丸ｺﾞｼｯｸM-PRO"/>
                <a:cs typeface="Times New Roman"/>
              </a:rPr>
              <a:t>雨がふり出した！入口に近い広い駐車場が空いている</a:t>
            </a:r>
            <a:r>
              <a:rPr lang="ja-JP" sz="1300" kern="100" dirty="0">
                <a:solidFill>
                  <a:srgbClr val="000000"/>
                </a:solidFill>
                <a:effectLst/>
                <a:latin typeface="Century"/>
                <a:ea typeface="HG丸ｺﾞｼｯｸM-PRO"/>
                <a:cs typeface="Times New Roman"/>
              </a:rPr>
              <a:t>！</a:t>
            </a:r>
            <a:endParaRPr lang="ja-JP" sz="1050" kern="100" dirty="0">
              <a:effectLst/>
              <a:latin typeface="Century"/>
              <a:ea typeface="ＭＳ 明朝"/>
              <a:cs typeface="Times New Roman"/>
            </a:endParaRPr>
          </a:p>
        </p:txBody>
      </p:sp>
      <p:sp>
        <p:nvSpPr>
          <p:cNvPr id="22" name="テキスト ボックス 19"/>
          <p:cNvSpPr txBox="1"/>
          <p:nvPr/>
        </p:nvSpPr>
        <p:spPr>
          <a:xfrm>
            <a:off x="59087" y="4793616"/>
            <a:ext cx="8902668" cy="1988820"/>
          </a:xfrm>
          <a:prstGeom prst="rect">
            <a:avLst/>
          </a:prstGeom>
          <a:solidFill>
            <a:schemeClr val="accent2">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2800" kern="100" dirty="0">
                <a:effectLst/>
                <a:ea typeface="HG丸ｺﾞｼｯｸM-PRO"/>
                <a:cs typeface="Times New Roman"/>
              </a:rPr>
              <a:t>☆明治小学校のしき地内で、車いすで行ける場所を</a:t>
            </a:r>
            <a:r>
              <a:rPr lang="ja-JP" altLang="en-US" sz="2800" kern="100" dirty="0">
                <a:effectLst/>
                <a:ea typeface="HG丸ｺﾞｼｯｸM-PRO"/>
                <a:cs typeface="Times New Roman"/>
              </a:rPr>
              <a:t>　　</a:t>
            </a:r>
            <a:r>
              <a:rPr lang="ja-JP" sz="2800" kern="100" dirty="0">
                <a:effectLst/>
                <a:ea typeface="HG丸ｺﾞｼｯｸM-PRO"/>
                <a:cs typeface="Times New Roman"/>
              </a:rPr>
              <a:t>探してみよう！</a:t>
            </a:r>
            <a:endParaRPr lang="ja-JP" kern="100" dirty="0">
              <a:effectLst/>
              <a:ea typeface="ＭＳ 明朝"/>
              <a:cs typeface="Times New Roman"/>
            </a:endParaRPr>
          </a:p>
          <a:p>
            <a:pPr algn="just">
              <a:spcAft>
                <a:spcPts val="0"/>
              </a:spcAft>
            </a:pPr>
            <a:r>
              <a:rPr lang="ja-JP" sz="2800" kern="100" dirty="0">
                <a:effectLst/>
                <a:ea typeface="HG丸ｺﾞｼｯｸM-PRO"/>
                <a:cs typeface="Times New Roman"/>
              </a:rPr>
              <a:t>☆目の不自由な方は、どんな見え方をしているのか、体験してみよう！</a:t>
            </a:r>
            <a:endParaRPr lang="ja-JP" kern="100" dirty="0">
              <a:effectLst/>
              <a:ea typeface="ＭＳ 明朝"/>
              <a:cs typeface="Times New Roman"/>
            </a:endParaRPr>
          </a:p>
          <a:p>
            <a:pPr algn="just">
              <a:spcAft>
                <a:spcPts val="0"/>
              </a:spcAft>
            </a:pPr>
            <a:r>
              <a:rPr lang="en-US" kern="100" dirty="0">
                <a:effectLst/>
                <a:latin typeface="HG丸ｺﾞｼｯｸM-PRO"/>
                <a:ea typeface="ＭＳ 明朝"/>
                <a:cs typeface="Times New Roman"/>
              </a:rPr>
              <a:t> </a:t>
            </a:r>
            <a:endParaRPr lang="ja-JP" sz="1200" kern="100" dirty="0">
              <a:effectLst/>
              <a:ea typeface="ＭＳ 明朝"/>
              <a:cs typeface="Times New Roman"/>
            </a:endParaRPr>
          </a:p>
        </p:txBody>
      </p:sp>
      <p:sp>
        <p:nvSpPr>
          <p:cNvPr id="25"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6" name="Rectangle 33"/>
          <p:cNvSpPr>
            <a:spLocks noChangeArrowheads="1"/>
          </p:cNvSpPr>
          <p:nvPr/>
        </p:nvSpPr>
        <p:spPr bwMode="auto">
          <a:xfrm>
            <a:off x="26437" y="82406"/>
            <a:ext cx="401904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４年生　総合的な学習の時間　　　考えてみよう！</a:t>
            </a: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3580147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1" y="332669"/>
            <a:ext cx="9024082" cy="964704"/>
          </a:xfrm>
        </p:spPr>
        <p:txBody>
          <a:bodyPr>
            <a:normAutofit/>
          </a:bodyPr>
          <a:lstStyle/>
          <a:p>
            <a:pPr marL="0" indent="0">
              <a:buNone/>
            </a:pPr>
            <a:r>
              <a:rPr kumimoji="1" lang="ja-JP" altLang="en-US" sz="2000" b="1" dirty="0" err="1">
                <a:latin typeface="HG丸ｺﾞｼｯｸM-PRO" panose="020F0600000000000000" pitchFamily="50" charset="-128"/>
                <a:ea typeface="HG丸ｺﾞｼｯｸM-PRO" panose="020F0600000000000000" pitchFamily="50" charset="-128"/>
              </a:rPr>
              <a:t>視覚障がい</a:t>
            </a:r>
            <a:r>
              <a:rPr kumimoji="1" lang="ja-JP" altLang="en-US" sz="2000" b="1" dirty="0">
                <a:latin typeface="HG丸ｺﾞｼｯｸM-PRO" panose="020F0600000000000000" pitchFamily="50" charset="-128"/>
                <a:ea typeface="HG丸ｺﾞｼｯｸM-PRO" panose="020F0600000000000000" pitchFamily="50" charset="-128"/>
              </a:rPr>
              <a:t>者の　鍛冶　スミエさん</a:t>
            </a:r>
            <a:endParaRPr kumimoji="1" lang="en-US" altLang="ja-JP" sz="2000" b="1" dirty="0">
              <a:latin typeface="HG丸ｺﾞｼｯｸM-PRO" panose="020F0600000000000000" pitchFamily="50" charset="-128"/>
              <a:ea typeface="HG丸ｺﾞｼｯｸM-PRO" panose="020F0600000000000000" pitchFamily="50" charset="-128"/>
            </a:endParaRPr>
          </a:p>
          <a:p>
            <a:pPr marL="0" indent="0">
              <a:buNone/>
            </a:pPr>
            <a:r>
              <a:rPr lang="ja-JP" altLang="en-US" sz="2000" b="1" dirty="0">
                <a:latin typeface="HG丸ｺﾞｼｯｸM-PRO" panose="020F0600000000000000" pitchFamily="50" charset="-128"/>
                <a:ea typeface="HG丸ｺﾞｼｯｸM-PRO" panose="020F0600000000000000" pitchFamily="50" charset="-128"/>
              </a:rPr>
              <a:t>ガイドの　　　　堂本　　京子さん　をおまねきして</a:t>
            </a:r>
            <a:endParaRPr kumimoji="1" lang="en-US" altLang="ja-JP" sz="2000" b="1" dirty="0">
              <a:latin typeface="HG丸ｺﾞｼｯｸM-PRO" panose="020F0600000000000000" pitchFamily="50" charset="-128"/>
              <a:ea typeface="HG丸ｺﾞｼｯｸM-PRO" panose="020F0600000000000000" pitchFamily="50" charset="-128"/>
            </a:endParaRPr>
          </a:p>
          <a:p>
            <a:endParaRPr kumimoji="1" lang="ja-JP" altLang="en-US" sz="2000" dirty="0"/>
          </a:p>
        </p:txBody>
      </p:sp>
      <p:sp>
        <p:nvSpPr>
          <p:cNvPr id="4" name="Rectangle 8"/>
          <p:cNvSpPr>
            <a:spLocks noChangeArrowheads="1"/>
          </p:cNvSpPr>
          <p:nvPr/>
        </p:nvSpPr>
        <p:spPr bwMode="auto">
          <a:xfrm>
            <a:off x="0" y="4044"/>
            <a:ext cx="5019323"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dirty="0">
                <a:ln>
                  <a:noFill/>
                </a:ln>
                <a:effectLst/>
                <a:latin typeface="HG丸ｺﾞｼｯｸM-PRO" pitchFamily="50" charset="-128"/>
                <a:ea typeface="HG丸ｺﾞｼｯｸM-PRO" pitchFamily="50" charset="-128"/>
                <a:cs typeface="ＭＳ Ｐゴシック" pitchFamily="50" charset="-128"/>
              </a:rPr>
              <a:t>４年生　総合的な学習の時間　「車いすとバリアフリー」　　　</a:t>
            </a:r>
            <a:endParaRPr kumimoji="1" lang="ja-JP" altLang="ja-JP" sz="1800" b="0" i="0" u="none" strike="noStrike" cap="none" normalizeH="0" baseline="0" dirty="0">
              <a:ln>
                <a:noFill/>
              </a:ln>
              <a:effectLst/>
              <a:latin typeface="Arial" pitchFamily="34" charset="0"/>
              <a:ea typeface="ＭＳ Ｐゴシック" pitchFamily="50" charset="-128"/>
              <a:cs typeface="ＭＳ Ｐゴシック" pitchFamily="50" charset="-128"/>
            </a:endParaRPr>
          </a:p>
        </p:txBody>
      </p:sp>
      <p:sp>
        <p:nvSpPr>
          <p:cNvPr id="6" name="正方形/長方形 5"/>
          <p:cNvSpPr/>
          <p:nvPr/>
        </p:nvSpPr>
        <p:spPr>
          <a:xfrm>
            <a:off x="6518275" y="26126"/>
            <a:ext cx="2625725" cy="371793"/>
          </a:xfrm>
          <a:prstGeom prst="rect">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600" kern="100" dirty="0">
                <a:effectLst/>
                <a:latin typeface="HGP創英角ﾎﾟｯﾌﾟ体" panose="040B0A00000000000000" pitchFamily="50" charset="-128"/>
                <a:ea typeface="HGP創英角ﾎﾟｯﾌﾟ体" panose="040B0A00000000000000" pitchFamily="50" charset="-128"/>
                <a:cs typeface="Times New Roman"/>
              </a:rPr>
              <a:t>お話を聞いてみよう</a:t>
            </a:r>
            <a:endParaRPr lang="ja-JP" sz="1600" kern="100" dirty="0">
              <a:effectLst/>
              <a:latin typeface="HGP創英角ﾎﾟｯﾌﾟ体" panose="040B0A00000000000000" pitchFamily="50" charset="-128"/>
              <a:ea typeface="HGP創英角ﾎﾟｯﾌﾟ体" panose="040B0A00000000000000" pitchFamily="50" charset="-128"/>
              <a:cs typeface="Times New Roman"/>
            </a:endParaRPr>
          </a:p>
        </p:txBody>
      </p:sp>
      <p:sp>
        <p:nvSpPr>
          <p:cNvPr id="18" name="角丸四角形吹き出し 17"/>
          <p:cNvSpPr/>
          <p:nvPr/>
        </p:nvSpPr>
        <p:spPr>
          <a:xfrm>
            <a:off x="-4891" y="4936529"/>
            <a:ext cx="1732200" cy="1616605"/>
          </a:xfrm>
          <a:prstGeom prst="wedgeRoundRectCallout">
            <a:avLst>
              <a:gd name="adj1" fmla="val 67560"/>
              <a:gd name="adj2" fmla="val -11756"/>
              <a:gd name="adj3" fmla="val 16667"/>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富士ポップ" panose="040F0709000000000000" pitchFamily="49" charset="-128"/>
                <a:ea typeface="富士ポップ" panose="040F0709000000000000" pitchFamily="49" charset="-128"/>
              </a:rPr>
              <a:t>お礼にお好きな歌「もみじ」や「ともだちになるために」の歌を歌いました。感動していただきました。</a:t>
            </a:r>
            <a:endParaRPr kumimoji="1" lang="ja-JP" altLang="en-US" sz="1400" dirty="0">
              <a:solidFill>
                <a:schemeClr val="tx1"/>
              </a:solidFill>
              <a:latin typeface="富士ポップ" panose="040F0709000000000000" pitchFamily="49" charset="-128"/>
              <a:ea typeface="富士ポップ" panose="040F0709000000000000" pitchFamily="49" charset="-128"/>
            </a:endParaRPr>
          </a:p>
        </p:txBody>
      </p:sp>
      <p:pic>
        <p:nvPicPr>
          <p:cNvPr id="8" name="Picture 4" descr="Y:\校務\7.共有\29年度記録画像\1学期\6月\H29,6,1　4年総合　目の不自由な方との交流\IMG_664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604" t="30729" r="36791"/>
          <a:stretch/>
        </p:blipFill>
        <p:spPr bwMode="auto">
          <a:xfrm>
            <a:off x="6847460" y="413536"/>
            <a:ext cx="712348" cy="117096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角丸四角形吹き出し 14"/>
          <p:cNvSpPr/>
          <p:nvPr/>
        </p:nvSpPr>
        <p:spPr>
          <a:xfrm>
            <a:off x="6562710" y="2253500"/>
            <a:ext cx="2581290" cy="1259325"/>
          </a:xfrm>
          <a:prstGeom prst="wedgeRoundRectCallout">
            <a:avLst>
              <a:gd name="adj1" fmla="val -55326"/>
              <a:gd name="adj2" fmla="val 11223"/>
              <a:gd name="adj3" fmla="val 16667"/>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富士ポップ" panose="040F0709000000000000" pitchFamily="49" charset="-128"/>
                <a:ea typeface="富士ポップ" panose="040F0709000000000000" pitchFamily="49" charset="-128"/>
              </a:rPr>
              <a:t>お金をさわってみるとちがいがわかるんです</a:t>
            </a:r>
            <a:r>
              <a:rPr lang="ja-JP" altLang="en-US" sz="1600" dirty="0">
                <a:solidFill>
                  <a:schemeClr val="tx1"/>
                </a:solidFill>
                <a:latin typeface="富士ポップ" panose="040F0709000000000000" pitchFamily="49" charset="-128"/>
                <a:ea typeface="富士ポップ" panose="040F0709000000000000" pitchFamily="49" charset="-128"/>
              </a:rPr>
              <a:t>よ。（財布など整理整頓がきちんとできているなんて、すごい。）</a:t>
            </a:r>
            <a:endParaRPr kumimoji="1" lang="ja-JP" altLang="en-US" sz="1600" dirty="0">
              <a:solidFill>
                <a:schemeClr val="tx1"/>
              </a:solidFill>
              <a:latin typeface="富士ポップ" panose="040F0709000000000000" pitchFamily="49" charset="-128"/>
              <a:ea typeface="富士ポップ" panose="040F0709000000000000" pitchFamily="49" charset="-128"/>
            </a:endParaRPr>
          </a:p>
        </p:txBody>
      </p:sp>
      <p:sp>
        <p:nvSpPr>
          <p:cNvPr id="17" name="角丸四角形吹き出し 16"/>
          <p:cNvSpPr/>
          <p:nvPr/>
        </p:nvSpPr>
        <p:spPr>
          <a:xfrm>
            <a:off x="153615" y="1226392"/>
            <a:ext cx="3108960" cy="983205"/>
          </a:xfrm>
          <a:prstGeom prst="wedgeRoundRectCallout">
            <a:avLst>
              <a:gd name="adj1" fmla="val 7418"/>
              <a:gd name="adj2" fmla="val 65620"/>
              <a:gd name="adj3" fmla="val 16667"/>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富士ポップ" panose="040F0709000000000000" pitchFamily="49" charset="-128"/>
                <a:ea typeface="富士ポップ" panose="040F0709000000000000" pitchFamily="49" charset="-128"/>
              </a:rPr>
              <a:t>２５年ほど前に、突然目と耳が不自由になったそうです。心がきつかっただろうな。自分だったらたえられるかな。</a:t>
            </a:r>
          </a:p>
        </p:txBody>
      </p:sp>
      <p:sp>
        <p:nvSpPr>
          <p:cNvPr id="24" name="角丸四角形吹き出し 23"/>
          <p:cNvSpPr/>
          <p:nvPr/>
        </p:nvSpPr>
        <p:spPr>
          <a:xfrm>
            <a:off x="7559808" y="457438"/>
            <a:ext cx="1403648" cy="1752160"/>
          </a:xfrm>
          <a:prstGeom prst="wedgeRoundRectCallout">
            <a:avLst>
              <a:gd name="adj1" fmla="val -60728"/>
              <a:gd name="adj2" fmla="val 460"/>
              <a:gd name="adj3" fmla="val 16667"/>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富士ポップ" panose="040F0709000000000000" pitchFamily="49" charset="-128"/>
                <a:ea typeface="富士ポップ" panose="040F0709000000000000" pitchFamily="49" charset="-128"/>
              </a:rPr>
              <a:t>音の出る「うで</a:t>
            </a:r>
            <a:r>
              <a:rPr lang="ja-JP" altLang="en-US" sz="1400" dirty="0">
                <a:solidFill>
                  <a:schemeClr val="tx1"/>
                </a:solidFill>
                <a:latin typeface="富士ポップ" panose="040F0709000000000000" pitchFamily="49" charset="-128"/>
                <a:ea typeface="富士ポップ" panose="040F0709000000000000" pitchFamily="49" charset="-128"/>
              </a:rPr>
              <a:t>時計」です。こんなべんりなものがあるんですよ。</a:t>
            </a:r>
            <a:endParaRPr kumimoji="1" lang="ja-JP" altLang="en-US" sz="1400" dirty="0">
              <a:solidFill>
                <a:schemeClr val="tx1"/>
              </a:solidFill>
              <a:latin typeface="富士ポップ" panose="040F0709000000000000" pitchFamily="49" charset="-128"/>
              <a:ea typeface="富士ポップ" panose="040F0709000000000000" pitchFamily="49" charset="-128"/>
            </a:endParaRPr>
          </a:p>
        </p:txBody>
      </p:sp>
      <p:sp>
        <p:nvSpPr>
          <p:cNvPr id="11" name="テキスト ボックス 10"/>
          <p:cNvSpPr txBox="1"/>
          <p:nvPr/>
        </p:nvSpPr>
        <p:spPr>
          <a:xfrm>
            <a:off x="203823" y="3799955"/>
            <a:ext cx="6240760" cy="830997"/>
          </a:xfrm>
          <a:prstGeom prst="rect">
            <a:avLst/>
          </a:prstGeom>
          <a:solidFill>
            <a:schemeClr val="accent3">
              <a:lumMod val="60000"/>
              <a:lumOff val="40000"/>
            </a:schemeClr>
          </a:solidFill>
          <a:ln>
            <a:solidFill>
              <a:schemeClr val="accent3">
                <a:lumMod val="50000"/>
              </a:schemeClr>
            </a:solidFill>
          </a:ln>
        </p:spPr>
        <p:txBody>
          <a:bodyPr wrap="square" rtlCol="0">
            <a:spAutoFit/>
          </a:bodyPr>
          <a:lstStyle/>
          <a:p>
            <a:r>
              <a:rPr kumimoji="1" lang="ja-JP" altLang="en-US" sz="1600" b="1" dirty="0">
                <a:latin typeface="HG丸ｺﾞｼｯｸM-PRO" panose="020F0600000000000000" pitchFamily="50" charset="-128"/>
                <a:ea typeface="HG丸ｺﾞｼｯｸM-PRO" panose="020F0600000000000000" pitchFamily="50" charset="-128"/>
              </a:rPr>
              <a:t>きびしい</a:t>
            </a:r>
            <a:r>
              <a:rPr lang="ja-JP" altLang="en-US" sz="1600" b="1" dirty="0" err="1">
                <a:latin typeface="HG丸ｺﾞｼｯｸM-PRO" panose="020F0600000000000000" pitchFamily="50" charset="-128"/>
                <a:ea typeface="HG丸ｺﾞｼｯｸM-PRO" panose="020F0600000000000000" pitchFamily="50" charset="-128"/>
              </a:rPr>
              <a:t>くん</a:t>
            </a:r>
            <a:r>
              <a:rPr lang="ja-JP" altLang="en-US" sz="1600" b="1" dirty="0">
                <a:latin typeface="HG丸ｺﾞｼｯｸM-PRO" panose="020F0600000000000000" pitchFamily="50" charset="-128"/>
                <a:ea typeface="HG丸ｺﾞｼｯｸM-PRO" panose="020F0600000000000000" pitchFamily="50" charset="-128"/>
              </a:rPr>
              <a:t>練を受けてこられた。</a:t>
            </a:r>
            <a:endParaRPr lang="en-US" altLang="ja-JP" sz="1600" b="1" dirty="0">
              <a:latin typeface="HG丸ｺﾞｼｯｸM-PRO" panose="020F0600000000000000" pitchFamily="50" charset="-128"/>
              <a:ea typeface="HG丸ｺﾞｼｯｸM-PRO" panose="020F0600000000000000" pitchFamily="50" charset="-128"/>
            </a:endParaRPr>
          </a:p>
          <a:p>
            <a:r>
              <a:rPr kumimoji="1" lang="ja-JP" altLang="en-US" sz="1600" b="1" dirty="0">
                <a:latin typeface="HG丸ｺﾞｼｯｸM-PRO" panose="020F0600000000000000" pitchFamily="50" charset="-128"/>
                <a:ea typeface="HG丸ｺﾞｼｯｸM-PRO" panose="020F0600000000000000" pitchFamily="50" charset="-128"/>
              </a:rPr>
              <a:t>人とふれあいながらつらいことものりこえてある。明るさ、元気さがすごい。何か、自分のできること</a:t>
            </a:r>
            <a:r>
              <a:rPr lang="ja-JP" altLang="en-US" sz="1600" b="1" dirty="0">
                <a:latin typeface="HG丸ｺﾞｼｯｸM-PRO" panose="020F0600000000000000" pitchFamily="50" charset="-128"/>
                <a:ea typeface="HG丸ｺﾞｼｯｸM-PRO" panose="020F0600000000000000" pitchFamily="50" charset="-128"/>
              </a:rPr>
              <a:t>で</a:t>
            </a:r>
            <a:r>
              <a:rPr kumimoji="1" lang="ja-JP" altLang="en-US" sz="1600" b="1" dirty="0">
                <a:latin typeface="HG丸ｺﾞｼｯｸM-PRO" panose="020F0600000000000000" pitchFamily="50" charset="-128"/>
                <a:ea typeface="HG丸ｺﾞｼｯｸM-PRO" panose="020F0600000000000000" pitchFamily="50" charset="-128"/>
              </a:rPr>
              <a:t>支え合っていきたいな。</a:t>
            </a:r>
          </a:p>
        </p:txBody>
      </p:sp>
      <p:sp>
        <p:nvSpPr>
          <p:cNvPr id="27" name="角丸四角形吹き出し 26"/>
          <p:cNvSpPr/>
          <p:nvPr/>
        </p:nvSpPr>
        <p:spPr>
          <a:xfrm>
            <a:off x="3832184" y="1113846"/>
            <a:ext cx="2686091" cy="727795"/>
          </a:xfrm>
          <a:prstGeom prst="wedgeRoundRectCallout">
            <a:avLst>
              <a:gd name="adj1" fmla="val -2100"/>
              <a:gd name="adj2" fmla="val 62464"/>
              <a:gd name="adj3" fmla="val 16667"/>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富士ポップ" panose="040F0709000000000000" pitchFamily="49" charset="-128"/>
                <a:ea typeface="富士ポップ" panose="040F0709000000000000" pitchFamily="49" charset="-128"/>
              </a:rPr>
              <a:t>何でもきちんとしてあって、</a:t>
            </a:r>
            <a:r>
              <a:rPr kumimoji="1" lang="ja-JP" altLang="en-US" sz="1400" dirty="0">
                <a:solidFill>
                  <a:schemeClr val="tx1"/>
                </a:solidFill>
                <a:latin typeface="富士ポップ" panose="040F0709000000000000" pitchFamily="49" charset="-128"/>
                <a:ea typeface="富士ポップ" panose="040F0709000000000000" pitchFamily="49" charset="-128"/>
              </a:rPr>
              <a:t>すごいんですよ。</a:t>
            </a:r>
          </a:p>
        </p:txBody>
      </p:sp>
      <p:pic>
        <p:nvPicPr>
          <p:cNvPr id="20" name="図 19">
            <a:extLst>
              <a:ext uri="{FF2B5EF4-FFF2-40B4-BE49-F238E27FC236}">
                <a16:creationId xmlns:a16="http://schemas.microsoft.com/office/drawing/2014/main" id="{04FD2B22-4190-4455-8C66-632B3074213C}"/>
              </a:ext>
            </a:extLst>
          </p:cNvPr>
          <p:cNvPicPr/>
          <p:nvPr/>
        </p:nvPicPr>
        <p:blipFill rotWithShape="1">
          <a:blip r:embed="rId3">
            <a:extLst>
              <a:ext uri="{28A0092B-C50C-407E-A947-70E740481C1C}">
                <a14:useLocalDpi xmlns:a14="http://schemas.microsoft.com/office/drawing/2010/main" val="0"/>
              </a:ext>
            </a:extLst>
          </a:blip>
          <a:srcRect t="23376" r="6829" b="20130"/>
          <a:stretch/>
        </p:blipFill>
        <p:spPr bwMode="auto">
          <a:xfrm>
            <a:off x="1979712" y="4725144"/>
            <a:ext cx="4320480" cy="1965813"/>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21" name="図 20">
            <a:extLst>
              <a:ext uri="{FF2B5EF4-FFF2-40B4-BE49-F238E27FC236}">
                <a16:creationId xmlns:a16="http://schemas.microsoft.com/office/drawing/2014/main" id="{B71DBEA1-C176-44FC-9038-3852394F5647}"/>
              </a:ext>
            </a:extLst>
          </p:cNvPr>
          <p:cNvPicPr/>
          <p:nvPr/>
        </p:nvPicPr>
        <p:blipFill rotWithShape="1">
          <a:blip r:embed="rId4" cstate="print">
            <a:extLst>
              <a:ext uri="{28A0092B-C50C-407E-A947-70E740481C1C}">
                <a14:useLocalDpi xmlns:a14="http://schemas.microsoft.com/office/drawing/2010/main" val="0"/>
              </a:ext>
            </a:extLst>
          </a:blip>
          <a:srcRect l="17429" r="27849" b="5941"/>
          <a:stretch/>
        </p:blipFill>
        <p:spPr bwMode="auto">
          <a:xfrm>
            <a:off x="6797091" y="3694549"/>
            <a:ext cx="2126370" cy="299640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22" name="図 21">
            <a:extLst>
              <a:ext uri="{FF2B5EF4-FFF2-40B4-BE49-F238E27FC236}">
                <a16:creationId xmlns:a16="http://schemas.microsoft.com/office/drawing/2014/main" id="{B6A8F8F2-D14F-4EDA-8FAA-E641549D600E}"/>
              </a:ext>
            </a:extLst>
          </p:cNvPr>
          <p:cNvPicPr/>
          <p:nvPr/>
        </p:nvPicPr>
        <p:blipFill rotWithShape="1">
          <a:blip r:embed="rId5" cstate="print">
            <a:extLst>
              <a:ext uri="{28A0092B-C50C-407E-A947-70E740481C1C}">
                <a14:useLocalDpi xmlns:a14="http://schemas.microsoft.com/office/drawing/2010/main" val="0"/>
              </a:ext>
            </a:extLst>
          </a:blip>
          <a:srcRect l="23815" t="13787" r="7196" b="16511"/>
          <a:stretch/>
        </p:blipFill>
        <p:spPr bwMode="auto">
          <a:xfrm>
            <a:off x="3562204" y="2037501"/>
            <a:ext cx="2882379" cy="1769930"/>
          </a:xfrm>
          <a:prstGeom prst="rect">
            <a:avLst/>
          </a:prstGeom>
          <a:ln>
            <a:noFill/>
          </a:ln>
          <a:effectLst>
            <a:softEdge rad="112500"/>
          </a:effectLst>
          <a:extLst>
            <a:ext uri="{53640926-AAD7-44D8-BBD7-CCE9431645EC}">
              <a14:shadowObscured xmlns:a14="http://schemas.microsoft.com/office/drawing/2010/main"/>
            </a:ext>
          </a:extLst>
        </p:spPr>
      </p:pic>
      <p:pic>
        <p:nvPicPr>
          <p:cNvPr id="23" name="図 22">
            <a:extLst>
              <a:ext uri="{FF2B5EF4-FFF2-40B4-BE49-F238E27FC236}">
                <a16:creationId xmlns:a16="http://schemas.microsoft.com/office/drawing/2014/main" id="{42103255-7FF3-4A26-BE5E-859AE82DAB65}"/>
              </a:ext>
            </a:extLst>
          </p:cNvPr>
          <p:cNvPicPr/>
          <p:nvPr/>
        </p:nvPicPr>
        <p:blipFill rotWithShape="1">
          <a:blip r:embed="rId6" cstate="print">
            <a:extLst>
              <a:ext uri="{28A0092B-C50C-407E-A947-70E740481C1C}">
                <a14:useLocalDpi xmlns:a14="http://schemas.microsoft.com/office/drawing/2010/main" val="0"/>
              </a:ext>
            </a:extLst>
          </a:blip>
          <a:srcRect l="2470" t="19047" r="7915" b="23342"/>
          <a:stretch/>
        </p:blipFill>
        <p:spPr bwMode="auto">
          <a:xfrm>
            <a:off x="176277" y="2162184"/>
            <a:ext cx="3298190" cy="1616605"/>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761514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7136"/>
            <a:ext cx="9252519" cy="1163202"/>
          </a:xfrm>
        </p:spPr>
        <p:txBody>
          <a:bodyPr>
            <a:noAutofit/>
          </a:bodyPr>
          <a:lstStyle/>
          <a:p>
            <a:r>
              <a:rPr lang="ja-JP" altLang="en-US" sz="2000" b="1" dirty="0">
                <a:solidFill>
                  <a:srgbClr val="0070C0"/>
                </a:solidFill>
                <a:latin typeface="HG丸ｺﾞｼｯｸM-PRO" panose="020F0600000000000000" pitchFamily="50" charset="-128"/>
                <a:ea typeface="HG丸ｺﾞｼｯｸM-PRO" panose="020F0600000000000000" pitchFamily="50" charset="-128"/>
              </a:rPr>
              <a:t>人にやさしい街づくり</a:t>
            </a:r>
            <a:br>
              <a:rPr lang="en-US" altLang="ja-JP" sz="2000" b="1" dirty="0">
                <a:solidFill>
                  <a:srgbClr val="0070C0"/>
                </a:solidFill>
                <a:latin typeface="HG丸ｺﾞｼｯｸM-PRO" panose="020F0600000000000000" pitchFamily="50" charset="-128"/>
                <a:ea typeface="HG丸ｺﾞｼｯｸM-PRO" panose="020F0600000000000000" pitchFamily="50" charset="-128"/>
              </a:rPr>
            </a:br>
            <a:r>
              <a:rPr lang="ja-JP" altLang="en-US" sz="2000" b="1" dirty="0">
                <a:solidFill>
                  <a:srgbClr val="0070C0"/>
                </a:solidFill>
                <a:latin typeface="HG丸ｺﾞｼｯｸM-PRO" panose="020F0600000000000000" pitchFamily="50" charset="-128"/>
                <a:ea typeface="HG丸ｺﾞｼｯｸM-PRO" panose="020F0600000000000000" pitchFamily="50" charset="-128"/>
              </a:rPr>
              <a:t>～駅周辺のバリアフリー化をめざして</a:t>
            </a:r>
            <a:r>
              <a:rPr lang="ja-JP" altLang="en-US" sz="2000" dirty="0">
                <a:solidFill>
                  <a:srgbClr val="0070C0"/>
                </a:solidFill>
                <a:latin typeface="富士ポップＰ" panose="040F0700000000000000" pitchFamily="50" charset="-128"/>
                <a:ea typeface="富士ポップＰ" panose="040F0700000000000000" pitchFamily="50" charset="-128"/>
              </a:rPr>
              <a:t>～</a:t>
            </a:r>
            <a:endParaRPr kumimoji="1" lang="ja-JP" altLang="en-US" sz="2000" dirty="0">
              <a:solidFill>
                <a:srgbClr val="0070C0"/>
              </a:solidFill>
              <a:latin typeface="富士ポップＰ" panose="040F0700000000000000" pitchFamily="50" charset="-128"/>
              <a:ea typeface="富士ポップＰ" panose="040F0700000000000000" pitchFamily="50" charset="-128"/>
            </a:endParaRPr>
          </a:p>
        </p:txBody>
      </p:sp>
      <p:sp>
        <p:nvSpPr>
          <p:cNvPr id="3" name="テキスト ボックス 2"/>
          <p:cNvSpPr txBox="1"/>
          <p:nvPr/>
        </p:nvSpPr>
        <p:spPr>
          <a:xfrm>
            <a:off x="2768155" y="1030866"/>
            <a:ext cx="3801241" cy="923330"/>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大牟田市、都市計画公園課・建築指導課・福祉課のみなさんに出前授業をしていただきました！</a:t>
            </a:r>
          </a:p>
        </p:txBody>
      </p:sp>
      <p:sp>
        <p:nvSpPr>
          <p:cNvPr id="12" name="テキスト ボックス 11"/>
          <p:cNvSpPr txBox="1"/>
          <p:nvPr/>
        </p:nvSpPr>
        <p:spPr>
          <a:xfrm>
            <a:off x="18583" y="2099744"/>
            <a:ext cx="8225821" cy="646331"/>
          </a:xfrm>
          <a:prstGeom prst="rect">
            <a:avLst/>
          </a:prstGeom>
          <a:solidFill>
            <a:srgbClr val="FFFF00"/>
          </a:solid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「えるる」を見学しました。トイレや入り口、エレベーター、駐車場、スロープを見ながら、広さや高さの理由をわかりやすく説明していただきました。</a:t>
            </a:r>
          </a:p>
        </p:txBody>
      </p:sp>
      <p:sp>
        <p:nvSpPr>
          <p:cNvPr id="15" name="AutoShape 259">
            <a:extLst>
              <a:ext uri="{FF2B5EF4-FFF2-40B4-BE49-F238E27FC236}">
                <a16:creationId xmlns:a16="http://schemas.microsoft.com/office/drawing/2014/main" id="{CD7F3B71-D5A8-4CCD-9C3C-6517EBEEE629}"/>
              </a:ext>
            </a:extLst>
          </p:cNvPr>
          <p:cNvSpPr>
            <a:spLocks noChangeArrowheads="1"/>
          </p:cNvSpPr>
          <p:nvPr/>
        </p:nvSpPr>
        <p:spPr bwMode="auto">
          <a:xfrm>
            <a:off x="179512" y="5004527"/>
            <a:ext cx="8801885" cy="1736338"/>
          </a:xfrm>
          <a:prstGeom prst="roundRect">
            <a:avLst>
              <a:gd name="adj" fmla="val 7167"/>
            </a:avLst>
          </a:prstGeom>
          <a:solidFill>
            <a:srgbClr val="FFFFFF"/>
          </a:solidFill>
          <a:ln w="9525">
            <a:solidFill>
              <a:srgbClr val="000000"/>
            </a:solidFill>
            <a:prstDash val="dash"/>
            <a:round/>
            <a:headEnd/>
            <a:tailEnd/>
          </a:ln>
        </p:spPr>
        <p:txBody>
          <a:bodyPr rot="0" vert="horz" wrap="square" lIns="74295" tIns="8890" rIns="74295" bIns="8890" anchor="t" anchorCtr="0" upright="1">
            <a:noAutofit/>
          </a:bodyPr>
          <a:lstStyle/>
          <a:p>
            <a:pPr algn="just">
              <a:spcAft>
                <a:spcPts val="0"/>
              </a:spcAft>
            </a:pPr>
            <a:r>
              <a:rPr lang="ja-JP" sz="1100" kern="100" dirty="0">
                <a:effectLst/>
                <a:latin typeface="Century"/>
                <a:ea typeface="AR丸ゴシック体M"/>
                <a:cs typeface="Times New Roman"/>
              </a:rPr>
              <a:t>　</a:t>
            </a:r>
            <a:r>
              <a:rPr lang="ja-JP" kern="100" dirty="0">
                <a:effectLst/>
                <a:latin typeface="Century"/>
                <a:ea typeface="HG丸ｺﾞｼｯｸM-PRO"/>
                <a:cs typeface="Times New Roman"/>
              </a:rPr>
              <a:t>「人にやさしいまちづくり（駅周辺のバリアフリー化をめざして）」というテーマで、</a:t>
            </a:r>
            <a:r>
              <a:rPr lang="ja-JP" altLang="en-US" kern="100" dirty="0">
                <a:effectLst/>
                <a:latin typeface="Century"/>
                <a:ea typeface="HG丸ｺﾞｼｯｸM-PRO"/>
                <a:cs typeface="Times New Roman"/>
              </a:rPr>
              <a:t>大牟田市役所の方々の</a:t>
            </a:r>
            <a:r>
              <a:rPr lang="ja-JP" kern="100" dirty="0">
                <a:effectLst/>
                <a:latin typeface="Century"/>
                <a:ea typeface="HG丸ｺﾞｼｯｸM-PRO"/>
                <a:cs typeface="Times New Roman"/>
              </a:rPr>
              <a:t>出前講座を受けました。える</a:t>
            </a:r>
            <a:r>
              <a:rPr lang="ja-JP" kern="100" dirty="0" err="1">
                <a:effectLst/>
                <a:latin typeface="Century"/>
                <a:ea typeface="HG丸ｺﾞｼｯｸM-PRO"/>
                <a:cs typeface="Times New Roman"/>
              </a:rPr>
              <a:t>るに</a:t>
            </a:r>
            <a:r>
              <a:rPr lang="ja-JP" kern="100" dirty="0">
                <a:effectLst/>
                <a:latin typeface="Century"/>
                <a:ea typeface="HG丸ｺﾞｼｯｸM-PRO"/>
                <a:cs typeface="Times New Roman"/>
              </a:rPr>
              <a:t>行って建物のユニバーサルデザインを探したり、新栄町から学校まで車いすや白杖を使ってグループで協力しながら返ってきたりする中で、大牟田市も人にやさしい取り組みをしていること、これから歩道や公園など整備されていく計画があることを知りました。</a:t>
            </a:r>
            <a:endParaRPr lang="ja-JP" sz="2000" kern="100" dirty="0">
              <a:effectLst/>
              <a:latin typeface="Century"/>
              <a:ea typeface="ＭＳ 明朝"/>
              <a:cs typeface="Times New Roman"/>
            </a:endParaRPr>
          </a:p>
          <a:p>
            <a:pPr indent="127000" algn="just">
              <a:spcAft>
                <a:spcPts val="0"/>
              </a:spcAft>
            </a:pPr>
            <a:r>
              <a:rPr lang="ja-JP" kern="100" dirty="0">
                <a:effectLst/>
                <a:latin typeface="Century"/>
                <a:ea typeface="HG丸ｺﾞｼｯｸM-PRO"/>
                <a:cs typeface="Times New Roman"/>
              </a:rPr>
              <a:t>これらの学びを生かして、最後、発信活動をどうしていくか、考えて</a:t>
            </a:r>
            <a:r>
              <a:rPr lang="ja-JP" altLang="en-US" kern="100" dirty="0">
                <a:effectLst/>
                <a:latin typeface="Century"/>
                <a:ea typeface="HG丸ｺﾞｼｯｸM-PRO"/>
                <a:cs typeface="Times New Roman"/>
              </a:rPr>
              <a:t>いきます</a:t>
            </a:r>
            <a:r>
              <a:rPr lang="ja-JP" kern="100" dirty="0">
                <a:effectLst/>
                <a:latin typeface="Century"/>
                <a:ea typeface="HG丸ｺﾞｼｯｸM-PRO"/>
                <a:cs typeface="Times New Roman"/>
              </a:rPr>
              <a:t>。</a:t>
            </a:r>
            <a:endParaRPr lang="en-US" altLang="ja-JP" kern="100" dirty="0">
              <a:effectLst/>
              <a:latin typeface="Century"/>
              <a:ea typeface="HG丸ｺﾞｼｯｸM-PRO"/>
              <a:cs typeface="Times New Roman"/>
            </a:endParaRPr>
          </a:p>
          <a:p>
            <a:pPr indent="127000" algn="just">
              <a:spcAft>
                <a:spcPts val="0"/>
              </a:spcAft>
            </a:pPr>
            <a:r>
              <a:rPr lang="ja-JP" altLang="en-US" kern="100" dirty="0">
                <a:latin typeface="Century"/>
                <a:ea typeface="HG丸ｺﾞｼｯｸM-PRO"/>
                <a:cs typeface="Times New Roman"/>
              </a:rPr>
              <a:t>　　　　　　　　　　</a:t>
            </a:r>
            <a:r>
              <a:rPr lang="ja-JP" altLang="en-US" sz="1200" kern="100" dirty="0">
                <a:latin typeface="Century"/>
                <a:ea typeface="HG丸ｺﾞｼｯｸM-PRO"/>
                <a:cs typeface="Times New Roman"/>
              </a:rPr>
              <a:t>　　　　　　　　</a:t>
            </a:r>
            <a:endParaRPr lang="ja-JP" sz="1400" kern="100" dirty="0">
              <a:effectLst/>
              <a:latin typeface="Century"/>
              <a:ea typeface="ＭＳ 明朝"/>
              <a:cs typeface="Times New Roman"/>
            </a:endParaRPr>
          </a:p>
        </p:txBody>
      </p:sp>
      <p:pic>
        <p:nvPicPr>
          <p:cNvPr id="16" name="図 15">
            <a:extLst>
              <a:ext uri="{FF2B5EF4-FFF2-40B4-BE49-F238E27FC236}">
                <a16:creationId xmlns:a16="http://schemas.microsoft.com/office/drawing/2014/main" id="{49544C87-7549-497C-A45F-EF11E5AA4587}"/>
              </a:ext>
            </a:extLst>
          </p:cNvPr>
          <p:cNvPicPr/>
          <p:nvPr/>
        </p:nvPicPr>
        <p:blipFill rotWithShape="1">
          <a:blip r:embed="rId2" cstate="print">
            <a:extLst>
              <a:ext uri="{28A0092B-C50C-407E-A947-70E740481C1C}">
                <a14:useLocalDpi xmlns:a14="http://schemas.microsoft.com/office/drawing/2010/main" val="0"/>
              </a:ext>
            </a:extLst>
          </a:blip>
          <a:srcRect l="4587" t="5678" r="8912" b="25752"/>
          <a:stretch/>
        </p:blipFill>
        <p:spPr bwMode="auto">
          <a:xfrm>
            <a:off x="18583" y="2853896"/>
            <a:ext cx="2996883" cy="2043979"/>
          </a:xfrm>
          <a:prstGeom prst="rect">
            <a:avLst/>
          </a:prstGeom>
          <a:ln>
            <a:noFill/>
          </a:ln>
          <a:effectLst>
            <a:softEdge rad="112500"/>
          </a:effectLst>
          <a:extLst>
            <a:ext uri="{53640926-AAD7-44D8-BBD7-CCE9431645EC}">
              <a14:shadowObscured xmlns:a14="http://schemas.microsoft.com/office/drawing/2010/main"/>
            </a:ext>
          </a:extLst>
        </p:spPr>
      </p:pic>
      <p:pic>
        <p:nvPicPr>
          <p:cNvPr id="17" name="図 16">
            <a:extLst>
              <a:ext uri="{FF2B5EF4-FFF2-40B4-BE49-F238E27FC236}">
                <a16:creationId xmlns:a16="http://schemas.microsoft.com/office/drawing/2014/main" id="{E0967C2A-2646-4046-82E0-AA403B8FA77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2081" y="2746075"/>
            <a:ext cx="3168356" cy="2258452"/>
          </a:xfrm>
          <a:prstGeom prst="rect">
            <a:avLst/>
          </a:prstGeom>
          <a:ln>
            <a:noFill/>
          </a:ln>
          <a:effectLst>
            <a:softEdge rad="112500"/>
          </a:effectLst>
        </p:spPr>
      </p:pic>
      <p:pic>
        <p:nvPicPr>
          <p:cNvPr id="18" name="図 17">
            <a:extLst>
              <a:ext uri="{FF2B5EF4-FFF2-40B4-BE49-F238E27FC236}">
                <a16:creationId xmlns:a16="http://schemas.microsoft.com/office/drawing/2014/main" id="{5E649E82-F3EB-4C51-9948-197802E696BD}"/>
              </a:ext>
            </a:extLst>
          </p:cNvPr>
          <p:cNvPicPr/>
          <p:nvPr/>
        </p:nvPicPr>
        <p:blipFill rotWithShape="1">
          <a:blip r:embed="rId4" cstate="print">
            <a:extLst>
              <a:ext uri="{28A0092B-C50C-407E-A947-70E740481C1C}">
                <a14:useLocalDpi xmlns:a14="http://schemas.microsoft.com/office/drawing/2010/main" val="0"/>
              </a:ext>
            </a:extLst>
          </a:blip>
          <a:srcRect l="5116" t="16696" r="10546"/>
          <a:stretch/>
        </p:blipFill>
        <p:spPr bwMode="auto">
          <a:xfrm>
            <a:off x="6266862" y="3059299"/>
            <a:ext cx="2730795" cy="1838576"/>
          </a:xfrm>
          <a:prstGeom prst="rect">
            <a:avLst/>
          </a:prstGeom>
          <a:ln>
            <a:noFill/>
          </a:ln>
          <a:effectLst>
            <a:softEdge rad="112500"/>
          </a:effectLst>
          <a:extLst>
            <a:ext uri="{53640926-AAD7-44D8-BBD7-CCE9431645EC}">
              <a14:shadowObscured xmlns:a14="http://schemas.microsoft.com/office/drawing/2010/main"/>
            </a:ext>
          </a:extLst>
        </p:spPr>
      </p:pic>
      <p:pic>
        <p:nvPicPr>
          <p:cNvPr id="19" name="図 18">
            <a:extLst>
              <a:ext uri="{FF2B5EF4-FFF2-40B4-BE49-F238E27FC236}">
                <a16:creationId xmlns:a16="http://schemas.microsoft.com/office/drawing/2014/main" id="{A539EFFF-B322-4E6E-B4E2-DCF325F6FD63}"/>
              </a:ext>
            </a:extLst>
          </p:cNvPr>
          <p:cNvPicPr/>
          <p:nvPr/>
        </p:nvPicPr>
        <p:blipFill rotWithShape="1">
          <a:blip r:embed="rId5" cstate="print">
            <a:extLst>
              <a:ext uri="{28A0092B-C50C-407E-A947-70E740481C1C}">
                <a14:useLocalDpi xmlns:a14="http://schemas.microsoft.com/office/drawing/2010/main" val="0"/>
              </a:ext>
            </a:extLst>
          </a:blip>
          <a:srcRect l="11254" t="14128" r="4935" b="11310"/>
          <a:stretch/>
        </p:blipFill>
        <p:spPr bwMode="auto">
          <a:xfrm rot="5400000">
            <a:off x="8107406" y="2043424"/>
            <a:ext cx="1299027" cy="736992"/>
          </a:xfrm>
          <a:prstGeom prst="rect">
            <a:avLst/>
          </a:prstGeom>
          <a:ln>
            <a:noFill/>
          </a:ln>
          <a:effectLst>
            <a:softEdge rad="112500"/>
          </a:effectLst>
          <a:extLst>
            <a:ext uri="{53640926-AAD7-44D8-BBD7-CCE9431645EC}">
              <a14:shadowObscured xmlns:a14="http://schemas.microsoft.com/office/drawing/2010/main"/>
            </a:ext>
          </a:extLst>
        </p:spPr>
      </p:pic>
      <p:pic>
        <p:nvPicPr>
          <p:cNvPr id="21" name="図 20">
            <a:extLst>
              <a:ext uri="{FF2B5EF4-FFF2-40B4-BE49-F238E27FC236}">
                <a16:creationId xmlns:a16="http://schemas.microsoft.com/office/drawing/2014/main" id="{641F0A66-9A0F-4685-99C0-211DF1D5E09C}"/>
              </a:ext>
            </a:extLst>
          </p:cNvPr>
          <p:cNvPicPr/>
          <p:nvPr/>
        </p:nvPicPr>
        <p:blipFill rotWithShape="1">
          <a:blip r:embed="rId6" cstate="print">
            <a:extLst>
              <a:ext uri="{28A0092B-C50C-407E-A947-70E740481C1C}">
                <a14:useLocalDpi xmlns:a14="http://schemas.microsoft.com/office/drawing/2010/main" val="0"/>
              </a:ext>
            </a:extLst>
          </a:blip>
          <a:srcRect l="27520" t="18576" r="33657" b="42617"/>
          <a:stretch/>
        </p:blipFill>
        <p:spPr bwMode="auto">
          <a:xfrm>
            <a:off x="6898578" y="49224"/>
            <a:ext cx="2082819" cy="17235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22" name="図 21">
            <a:extLst>
              <a:ext uri="{FF2B5EF4-FFF2-40B4-BE49-F238E27FC236}">
                <a16:creationId xmlns:a16="http://schemas.microsoft.com/office/drawing/2014/main" id="{0BA5E6CD-A86D-49C5-A8CD-89EE44B47C1C}"/>
              </a:ext>
            </a:extLst>
          </p:cNvPr>
          <p:cNvPicPr/>
          <p:nvPr/>
        </p:nvPicPr>
        <p:blipFill rotWithShape="1">
          <a:blip r:embed="rId7" cstate="print">
            <a:extLst>
              <a:ext uri="{28A0092B-C50C-407E-A947-70E740481C1C}">
                <a14:useLocalDpi xmlns:a14="http://schemas.microsoft.com/office/drawing/2010/main" val="0"/>
              </a:ext>
            </a:extLst>
          </a:blip>
          <a:srcRect l="20597" r="9362" b="11761"/>
          <a:stretch/>
        </p:blipFill>
        <p:spPr bwMode="auto">
          <a:xfrm rot="5133230">
            <a:off x="133547" y="-190309"/>
            <a:ext cx="2046442" cy="2413025"/>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287422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0" y="4044"/>
            <a:ext cx="4685898"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dirty="0">
                <a:ln>
                  <a:noFill/>
                </a:ln>
                <a:effectLst/>
                <a:latin typeface="HG丸ｺﾞｼｯｸM-PRO" pitchFamily="50" charset="-128"/>
                <a:ea typeface="HG丸ｺﾞｼｯｸM-PRO" pitchFamily="50" charset="-128"/>
                <a:cs typeface="ＭＳ Ｐゴシック" pitchFamily="50" charset="-128"/>
              </a:rPr>
              <a:t>４年生　総合的な学習の時間　「</a:t>
            </a:r>
            <a:r>
              <a:rPr kumimoji="1" lang="ja-JP" altLang="en-US" sz="1300" b="1" i="0" u="none" strike="noStrike" cap="none" normalizeH="0" baseline="0" dirty="0">
                <a:ln>
                  <a:noFill/>
                </a:ln>
                <a:effectLst/>
                <a:latin typeface="HG丸ｺﾞｼｯｸM-PRO" pitchFamily="50" charset="-128"/>
                <a:ea typeface="HG丸ｺﾞｼｯｸM-PRO" pitchFamily="50" charset="-128"/>
                <a:cs typeface="ＭＳ Ｐゴシック" pitchFamily="50" charset="-128"/>
              </a:rPr>
              <a:t>心の</a:t>
            </a:r>
            <a:r>
              <a:rPr kumimoji="1" lang="ja-JP" altLang="ja-JP" sz="1300" b="1" i="0" u="none" strike="noStrike" cap="none" normalizeH="0" baseline="0" dirty="0">
                <a:ln>
                  <a:noFill/>
                </a:ln>
                <a:effectLst/>
                <a:latin typeface="HG丸ｺﾞｼｯｸM-PRO" pitchFamily="50" charset="-128"/>
                <a:ea typeface="HG丸ｺﾞｼｯｸM-PRO" pitchFamily="50" charset="-128"/>
                <a:cs typeface="ＭＳ Ｐゴシック" pitchFamily="50" charset="-128"/>
              </a:rPr>
              <a:t>バリアフリー」　　　</a:t>
            </a:r>
            <a:endParaRPr kumimoji="1" lang="ja-JP" altLang="ja-JP" sz="1800" b="0" i="0" u="none" strike="noStrike" cap="none" normalizeH="0" baseline="0" dirty="0">
              <a:ln>
                <a:noFill/>
              </a:ln>
              <a:effectLst/>
              <a:latin typeface="Arial" pitchFamily="34" charset="0"/>
              <a:ea typeface="ＭＳ Ｐゴシック" pitchFamily="50" charset="-128"/>
              <a:cs typeface="ＭＳ Ｐゴシック" pitchFamily="50" charset="-128"/>
            </a:endParaRPr>
          </a:p>
        </p:txBody>
      </p:sp>
      <p:sp>
        <p:nvSpPr>
          <p:cNvPr id="6" name="正方形/長方形 5"/>
          <p:cNvSpPr/>
          <p:nvPr/>
        </p:nvSpPr>
        <p:spPr>
          <a:xfrm>
            <a:off x="6518275" y="26126"/>
            <a:ext cx="2625725" cy="371793"/>
          </a:xfrm>
          <a:prstGeom prst="rect">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600" kern="100" dirty="0">
                <a:effectLst/>
                <a:latin typeface="HGP創英角ﾎﾟｯﾌﾟ体" panose="040B0A00000000000000" pitchFamily="50" charset="-128"/>
                <a:ea typeface="HGP創英角ﾎﾟｯﾌﾟ体" panose="040B0A00000000000000" pitchFamily="50" charset="-128"/>
                <a:cs typeface="Times New Roman"/>
              </a:rPr>
              <a:t>感想コーナー</a:t>
            </a:r>
            <a:endParaRPr lang="ja-JP" sz="1600" kern="100" dirty="0">
              <a:effectLst/>
              <a:latin typeface="HGP創英角ﾎﾟｯﾌﾟ体" panose="040B0A00000000000000" pitchFamily="50" charset="-128"/>
              <a:ea typeface="HGP創英角ﾎﾟｯﾌﾟ体" panose="040B0A00000000000000" pitchFamily="50" charset="-128"/>
              <a:cs typeface="Times New Roman"/>
            </a:endParaRPr>
          </a:p>
        </p:txBody>
      </p:sp>
      <p:sp>
        <p:nvSpPr>
          <p:cNvPr id="8" name="テキスト ボックス 7"/>
          <p:cNvSpPr txBox="1"/>
          <p:nvPr/>
        </p:nvSpPr>
        <p:spPr>
          <a:xfrm>
            <a:off x="255459" y="576052"/>
            <a:ext cx="3744416" cy="1200329"/>
          </a:xfrm>
          <a:prstGeom prst="rect">
            <a:avLst/>
          </a:prstGeom>
          <a:noFill/>
          <a:ln w="38100">
            <a:solidFill>
              <a:schemeClr val="accent6">
                <a:lumMod val="75000"/>
              </a:schemeClr>
            </a:solidFill>
            <a:prstDash val="dash"/>
          </a:ln>
        </p:spPr>
        <p:txBody>
          <a:bodyPr wrap="square" rtlCol="0">
            <a:spAutoFit/>
          </a:bodyPr>
          <a:lstStyle/>
          <a:p>
            <a:r>
              <a:rPr kumimoji="1" lang="ja-JP" altLang="en-US" dirty="0"/>
              <a:t>しょうがいのある方へのイメージが、</a:t>
            </a:r>
            <a:r>
              <a:rPr kumimoji="1" lang="ja-JP" altLang="en-US" dirty="0" err="1"/>
              <a:t>か</a:t>
            </a:r>
            <a:r>
              <a:rPr kumimoji="1" lang="ja-JP" altLang="en-US" dirty="0"/>
              <a:t>じさんの明るさやえがおで変わりました。</a:t>
            </a:r>
            <a:endParaRPr kumimoji="1" lang="en-US" altLang="ja-JP" dirty="0"/>
          </a:p>
          <a:p>
            <a:r>
              <a:rPr kumimoji="1" lang="ja-JP" altLang="en-US" dirty="0"/>
              <a:t>負けないくらい元気でいたいです。</a:t>
            </a:r>
          </a:p>
        </p:txBody>
      </p:sp>
      <p:sp>
        <p:nvSpPr>
          <p:cNvPr id="21" name="テキスト ボックス 20"/>
          <p:cNvSpPr txBox="1"/>
          <p:nvPr/>
        </p:nvSpPr>
        <p:spPr>
          <a:xfrm>
            <a:off x="248959" y="2075761"/>
            <a:ext cx="3744416" cy="923330"/>
          </a:xfrm>
          <a:prstGeom prst="rect">
            <a:avLst/>
          </a:prstGeom>
          <a:noFill/>
          <a:ln w="38100">
            <a:solidFill>
              <a:schemeClr val="accent6">
                <a:lumMod val="75000"/>
              </a:schemeClr>
            </a:solidFill>
            <a:prstDash val="dash"/>
          </a:ln>
        </p:spPr>
        <p:txBody>
          <a:bodyPr wrap="square" rtlCol="0">
            <a:spAutoFit/>
          </a:bodyPr>
          <a:lstStyle/>
          <a:p>
            <a:r>
              <a:rPr kumimoji="1" lang="ja-JP" altLang="en-US" dirty="0"/>
              <a:t>かじさんは、自分にできないこともあるけど、できることは自分でやっていてすごいと思いました。</a:t>
            </a:r>
          </a:p>
        </p:txBody>
      </p:sp>
      <p:sp>
        <p:nvSpPr>
          <p:cNvPr id="24" name="テキスト ボックス 23"/>
          <p:cNvSpPr txBox="1"/>
          <p:nvPr/>
        </p:nvSpPr>
        <p:spPr>
          <a:xfrm>
            <a:off x="248619" y="3306028"/>
            <a:ext cx="3744416" cy="1477328"/>
          </a:xfrm>
          <a:prstGeom prst="rect">
            <a:avLst/>
          </a:prstGeom>
          <a:noFill/>
          <a:ln w="38100">
            <a:solidFill>
              <a:schemeClr val="accent6">
                <a:lumMod val="75000"/>
              </a:schemeClr>
            </a:solidFill>
            <a:prstDash val="dash"/>
          </a:ln>
        </p:spPr>
        <p:txBody>
          <a:bodyPr wrap="square" rtlCol="0">
            <a:spAutoFit/>
          </a:bodyPr>
          <a:lstStyle/>
          <a:p>
            <a:r>
              <a:rPr kumimoji="1" lang="ja-JP" altLang="en-US" dirty="0"/>
              <a:t>白杖体験を通して、目の不自由な方は点字ブロックがきれているところは特に大変だなと思いました。点字ブロックがもっとふえたらいいなと思いました。</a:t>
            </a:r>
          </a:p>
        </p:txBody>
      </p:sp>
      <p:sp>
        <p:nvSpPr>
          <p:cNvPr id="25" name="テキスト ボックス 24"/>
          <p:cNvSpPr txBox="1"/>
          <p:nvPr/>
        </p:nvSpPr>
        <p:spPr>
          <a:xfrm>
            <a:off x="4284460" y="1731637"/>
            <a:ext cx="4712947" cy="646331"/>
          </a:xfrm>
          <a:prstGeom prst="rect">
            <a:avLst/>
          </a:prstGeom>
          <a:noFill/>
          <a:ln w="38100">
            <a:solidFill>
              <a:schemeClr val="accent6">
                <a:lumMod val="75000"/>
              </a:schemeClr>
            </a:solidFill>
            <a:prstDash val="dash"/>
          </a:ln>
        </p:spPr>
        <p:txBody>
          <a:bodyPr wrap="square" rtlCol="0">
            <a:spAutoFit/>
          </a:bodyPr>
          <a:lstStyle/>
          <a:p>
            <a:r>
              <a:rPr kumimoji="1" lang="ja-JP" altLang="en-US" dirty="0"/>
              <a:t>バリアフリーや道具の使い方、かいじょの仕方をもっと知っておきたいです。</a:t>
            </a:r>
          </a:p>
        </p:txBody>
      </p:sp>
      <p:sp>
        <p:nvSpPr>
          <p:cNvPr id="26" name="テキスト ボックス 25"/>
          <p:cNvSpPr txBox="1"/>
          <p:nvPr/>
        </p:nvSpPr>
        <p:spPr>
          <a:xfrm>
            <a:off x="4279070" y="564001"/>
            <a:ext cx="4712946" cy="923330"/>
          </a:xfrm>
          <a:prstGeom prst="rect">
            <a:avLst/>
          </a:prstGeom>
          <a:noFill/>
          <a:ln w="38100">
            <a:solidFill>
              <a:schemeClr val="accent6">
                <a:lumMod val="75000"/>
              </a:schemeClr>
            </a:solidFill>
            <a:prstDash val="dash"/>
          </a:ln>
        </p:spPr>
        <p:txBody>
          <a:bodyPr wrap="square" rtlCol="0">
            <a:spAutoFit/>
          </a:bodyPr>
          <a:lstStyle/>
          <a:p>
            <a:r>
              <a:rPr kumimoji="1" lang="ja-JP" altLang="en-US" dirty="0"/>
              <a:t>目をとじて歩くといつもとちがう感覚で、どこを歩いているのか分からなくなり、かいじょ者のうでを力いっぱいにぎりしめていました。</a:t>
            </a:r>
          </a:p>
        </p:txBody>
      </p:sp>
      <p:sp>
        <p:nvSpPr>
          <p:cNvPr id="27" name="テキスト ボックス 26"/>
          <p:cNvSpPr txBox="1"/>
          <p:nvPr/>
        </p:nvSpPr>
        <p:spPr>
          <a:xfrm>
            <a:off x="4265826" y="2622274"/>
            <a:ext cx="4685897" cy="646331"/>
          </a:xfrm>
          <a:prstGeom prst="rect">
            <a:avLst/>
          </a:prstGeom>
          <a:noFill/>
          <a:ln w="38100">
            <a:solidFill>
              <a:schemeClr val="accent6">
                <a:lumMod val="75000"/>
              </a:schemeClr>
            </a:solidFill>
            <a:prstDash val="dash"/>
          </a:ln>
        </p:spPr>
        <p:txBody>
          <a:bodyPr wrap="square" rtlCol="0">
            <a:spAutoFit/>
          </a:bodyPr>
          <a:lstStyle/>
          <a:p>
            <a:r>
              <a:rPr kumimoji="1" lang="ja-JP" altLang="en-US" dirty="0"/>
              <a:t>かいじょをする人の、</a:t>
            </a:r>
            <a:r>
              <a:rPr kumimoji="1" lang="ja-JP" altLang="en-US" dirty="0" err="1"/>
              <a:t>せきにんの</a:t>
            </a:r>
            <a:r>
              <a:rPr kumimoji="1" lang="ja-JP" altLang="en-US" dirty="0"/>
              <a:t>重さやすごさ、むずかしさを知りました。</a:t>
            </a:r>
            <a:endParaRPr kumimoji="1" lang="en-US" altLang="ja-JP" dirty="0"/>
          </a:p>
        </p:txBody>
      </p:sp>
      <p:sp>
        <p:nvSpPr>
          <p:cNvPr id="28" name="テキスト ボックス 27"/>
          <p:cNvSpPr txBox="1"/>
          <p:nvPr/>
        </p:nvSpPr>
        <p:spPr>
          <a:xfrm>
            <a:off x="213437" y="5104101"/>
            <a:ext cx="3744416" cy="1200329"/>
          </a:xfrm>
          <a:prstGeom prst="rect">
            <a:avLst/>
          </a:prstGeom>
          <a:noFill/>
          <a:ln w="38100">
            <a:solidFill>
              <a:schemeClr val="accent6">
                <a:lumMod val="75000"/>
              </a:schemeClr>
            </a:solidFill>
            <a:prstDash val="dash"/>
          </a:ln>
        </p:spPr>
        <p:txBody>
          <a:bodyPr wrap="square" rtlCol="0">
            <a:spAutoFit/>
          </a:bodyPr>
          <a:lstStyle/>
          <a:p>
            <a:r>
              <a:rPr kumimoji="1" lang="ja-JP" altLang="en-US" dirty="0"/>
              <a:t>車いすのお年よりやこまっている人を見かけたら、「何かおてつだいできますか？」と声をかけて、おてつだいをしたいです。</a:t>
            </a:r>
          </a:p>
        </p:txBody>
      </p:sp>
      <p:pic>
        <p:nvPicPr>
          <p:cNvPr id="1026" name="Picture 2" descr="Y:\校務\7.共有\28年度\４年生\総合的な学習の時間　写真\６月２８日　嘉藤さんとの交流\IMG_518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1523" y="4907964"/>
            <a:ext cx="2443365" cy="18324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Y:\校務\7.共有\28年度\４年生\総合的な学習の時間　写真\６月２８日　嘉藤さんとの交流\IMG_51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310636"/>
            <a:ext cx="2102518" cy="15768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40E10BBE-965A-4783-85E0-187F22DD3F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4003" y="4907964"/>
            <a:ext cx="2407393" cy="1832456"/>
          </a:xfrm>
          <a:prstGeom prst="rect">
            <a:avLst/>
          </a:prstGeom>
          <a:ln>
            <a:noFill/>
          </a:ln>
          <a:effectLst>
            <a:softEdge rad="112500"/>
          </a:effectLst>
        </p:spPr>
      </p:pic>
      <p:pic>
        <p:nvPicPr>
          <p:cNvPr id="7" name="図 6">
            <a:extLst>
              <a:ext uri="{FF2B5EF4-FFF2-40B4-BE49-F238E27FC236}">
                <a16:creationId xmlns:a16="http://schemas.microsoft.com/office/drawing/2014/main" id="{B74A523F-4D17-40C4-BB2B-43042BC316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3681548" y="3869550"/>
            <a:ext cx="3211413" cy="2309811"/>
          </a:xfrm>
          <a:prstGeom prst="rect">
            <a:avLst/>
          </a:prstGeom>
          <a:ln>
            <a:noFill/>
          </a:ln>
          <a:effectLst>
            <a:softEdge rad="112500"/>
          </a:effectLst>
        </p:spPr>
      </p:pic>
      <p:pic>
        <p:nvPicPr>
          <p:cNvPr id="11" name="図 10">
            <a:extLst>
              <a:ext uri="{FF2B5EF4-FFF2-40B4-BE49-F238E27FC236}">
                <a16:creationId xmlns:a16="http://schemas.microsoft.com/office/drawing/2014/main" id="{3063FAA3-B190-405F-81F6-B83B91C837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8275" y="3352394"/>
            <a:ext cx="2536614" cy="1555569"/>
          </a:xfrm>
          <a:prstGeom prst="rect">
            <a:avLst/>
          </a:prstGeom>
          <a:ln>
            <a:noFill/>
          </a:ln>
          <a:effectLst>
            <a:softEdge rad="112500"/>
          </a:effectLst>
        </p:spPr>
      </p:pic>
    </p:spTree>
    <p:extLst>
      <p:ext uri="{BB962C8B-B14F-4D97-AF65-F5344CB8AC3E}">
        <p14:creationId xmlns:p14="http://schemas.microsoft.com/office/powerpoint/2010/main" val="160573029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TotalTime>
  <Words>494</Words>
  <Application>Microsoft Office PowerPoint</Application>
  <PresentationFormat>画面に合わせる (4:3)</PresentationFormat>
  <Paragraphs>50</Paragraphs>
  <Slides>4</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4</vt:i4>
      </vt:variant>
    </vt:vector>
  </HeadingPairs>
  <TitlesOfParts>
    <vt:vector size="17" baseType="lpstr">
      <vt:lpstr>AR丸ゴシック体M</vt:lpstr>
      <vt:lpstr>HGP創英角ﾎﾟｯﾌﾟ体</vt:lpstr>
      <vt:lpstr>HG丸ｺﾞｼｯｸM-PRO</vt:lpstr>
      <vt:lpstr>ＭＳ Ｐゴシック</vt:lpstr>
      <vt:lpstr>ＭＳ 明朝</vt:lpstr>
      <vt:lpstr>富士ポップ</vt:lpstr>
      <vt:lpstr>富士ポップＰ</vt:lpstr>
      <vt:lpstr>Arial</vt:lpstr>
      <vt:lpstr>Calibri</vt:lpstr>
      <vt:lpstr>Century</vt:lpstr>
      <vt:lpstr>Segoe UI Symbol</vt:lpstr>
      <vt:lpstr>Times New Roman</vt:lpstr>
      <vt:lpstr>Office テーマ</vt:lpstr>
      <vt:lpstr>PowerPoint プレゼンテーション</vt:lpstr>
      <vt:lpstr>PowerPoint プレゼンテーション</vt:lpstr>
      <vt:lpstr>人にやさしい街づくり ～駅周辺のバリアフリー化をめざして～</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宮崎　紀子</dc:creator>
  <cp:lastModifiedBy>宮崎　紀子</cp:lastModifiedBy>
  <cp:revision>55</cp:revision>
  <cp:lastPrinted>2019-11-15T09:44:57Z</cp:lastPrinted>
  <dcterms:created xsi:type="dcterms:W3CDTF">2016-06-19T02:55:17Z</dcterms:created>
  <dcterms:modified xsi:type="dcterms:W3CDTF">2019-12-24T09:47:32Z</dcterms:modified>
</cp:coreProperties>
</file>