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028"/>
            <a:ext cx="10363200" cy="14704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3148B1-E77F-491A-9FDC-8320C093DF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42C7BF-45B4-4F7D-B408-7174DF405A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76868E-88EA-4906-9453-740C5C0060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4CF9D2-6100-49F8-B3F4-9116F0B6BF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054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4E07F3-5224-46C8-A5CB-27EC11764E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C5931F-2ACA-45C8-8F51-03A0B3BF260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4583B0-D11D-4944-81A0-ADD609151A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9D888-96DD-48EB-A40F-47B258B7888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89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5035"/>
            <a:ext cx="2743200" cy="585073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5035"/>
            <a:ext cx="7958667" cy="585073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CDB440-4973-4CC7-A288-5394E3EB78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9FC6E7-7BC3-42FD-B4E7-041E38DA48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B011BE-E4DB-4324-B860-B8D4A01741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BAFF9-4ADB-42B3-AB33-AA1123F90E6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695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753F61-CBE0-46D4-A8AB-0109F6356E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01A8C6-7473-4E5A-A065-7674FCE35F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54D853-BA6C-4389-870D-B4242B5737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4C3408-E915-40A5-BD5A-229CBC269DA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791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2379" y="4406504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2379" y="2906316"/>
            <a:ext cx="10363200" cy="1500188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162991-A4B8-4CFB-9211-B6E33FECDD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1D1699-7D9F-41D1-8DE0-F8B3A45699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92F0FC-7A70-4C4F-8967-CBF49496B9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3FB3E1-1D7A-444D-B56C-2856296C93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377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50933" cy="45255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31467" y="1600200"/>
            <a:ext cx="5350933" cy="45255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D59C242-98F4-4C1B-90C1-F841B7055B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5E2E6C-7756-4F73-9D78-71686FAD85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255A85-672E-479A-9C40-11A1F54656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22448E-2E07-49E1-A46B-9613512242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877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4716"/>
            <a:ext cx="5387623" cy="64055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5272"/>
            <a:ext cx="5387623" cy="395049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4780" y="1534716"/>
            <a:ext cx="5387621" cy="64055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4780" y="2175272"/>
            <a:ext cx="5387621" cy="395049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C69B8E-E9CF-4170-9458-77532DEC8C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0AEA57C-D821-48C5-998E-4F7FED0F05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B2D712F-8E38-4F52-89AD-2B728AFFBD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FD75A-96DB-4A3E-BEC9-5490674A31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5005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271916B-D0E0-4B17-AA0F-28CF4B136D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3C8F8C-2A3C-4F30-93CC-8ABA197241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1B1B258-72D8-46C2-98F6-FF31C97493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8E8A73-61D3-431B-82E8-F93B0675BA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5083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C635AB5-E8CC-449F-BED9-9CE76D2E56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DD099B-5F65-410D-BBCD-B7BB1B6519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E8550F7-441B-46E3-B8C1-FAE9E7642C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68CB31-860B-46EA-A874-EE7BC072A1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426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2654"/>
            <a:ext cx="4010379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4" y="272653"/>
            <a:ext cx="6815666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0" y="1434703"/>
            <a:ext cx="4010379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10ABFB-F67F-431E-8353-4B1A40F3E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478195-9B73-4439-9E02-BEDA1B090C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19933B-726A-4B97-A2EF-3422A4BED6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C6C15D-BA42-4FBA-8816-183A1DF8C9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207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0423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90423" y="613172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90423" y="5367337"/>
            <a:ext cx="7315200" cy="8048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759F88-2B32-42D1-91CF-F6627941D1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7D638D-00F4-49DC-B8D1-0C228DA58F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E2BA60-4151-490F-B3DB-FF5216FD73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797889-1335-46A8-AA8E-DFA6791531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6005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09E437F-8EB0-4627-B3B2-C768F904FF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5035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39C5424-3BA9-4EA8-BC33-A9EDFB337F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2CFD8F6-BFD6-43B6-93DB-4E3140F14AA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7C55846-1C66-4D06-90AC-7E7209D984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4829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DCA66FC-CF7D-47A1-8C74-1703637CF24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4829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/>
            </a:lvl1pPr>
          </a:lstStyle>
          <a:p>
            <a:fld id="{B6F61A0C-566C-4D5A-A6D1-30D57C7714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1082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charset="0"/>
          <a:ea typeface="ＭＳ Ｐゴシック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charset="0"/>
          <a:ea typeface="ＭＳ Ｐゴシック" charset="-128"/>
        </a:defRPr>
      </a:lvl6pPr>
      <a:lvl7pPr marL="685800" algn="ctr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charset="0"/>
          <a:ea typeface="ＭＳ Ｐゴシック" charset="-128"/>
        </a:defRPr>
      </a:lvl7pPr>
      <a:lvl8pPr marL="1028700" algn="ctr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charset="0"/>
          <a:ea typeface="ＭＳ Ｐゴシック" charset="-128"/>
        </a:defRPr>
      </a:lvl8pPr>
      <a:lvl9pPr marL="1371600" algn="ctr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>
            <a:extLst>
              <a:ext uri="{FF2B5EF4-FFF2-40B4-BE49-F238E27FC236}">
                <a16:creationId xmlns:a16="http://schemas.microsoft.com/office/drawing/2014/main" id="{3FDE38E2-F282-4345-B0F3-56D28736D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4024312"/>
            <a:ext cx="5143500" cy="53935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十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一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月</a:t>
            </a:r>
          </a:p>
        </p:txBody>
      </p:sp>
      <p:sp>
        <p:nvSpPr>
          <p:cNvPr id="9219" name="AutoShape 3">
            <a:extLst>
              <a:ext uri="{FF2B5EF4-FFF2-40B4-BE49-F238E27FC236}">
                <a16:creationId xmlns:a16="http://schemas.microsoft.com/office/drawing/2014/main" id="{8A536B3B-4C57-4769-984D-C45A1A53C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6399610"/>
            <a:ext cx="5143500" cy="45839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三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月</a:t>
            </a:r>
          </a:p>
        </p:txBody>
      </p:sp>
      <p:sp>
        <p:nvSpPr>
          <p:cNvPr id="9220" name="AutoShape 4">
            <a:extLst>
              <a:ext uri="{FF2B5EF4-FFF2-40B4-BE49-F238E27FC236}">
                <a16:creationId xmlns:a16="http://schemas.microsoft.com/office/drawing/2014/main" id="{BD495FD5-DAD3-4B55-ADDD-7BBD61DD11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5805487"/>
            <a:ext cx="5143500" cy="53935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二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月</a:t>
            </a:r>
          </a:p>
        </p:txBody>
      </p:sp>
      <p:sp>
        <p:nvSpPr>
          <p:cNvPr id="9221" name="AutoShape 5">
            <a:extLst>
              <a:ext uri="{FF2B5EF4-FFF2-40B4-BE49-F238E27FC236}">
                <a16:creationId xmlns:a16="http://schemas.microsoft.com/office/drawing/2014/main" id="{198ED8A8-A57C-4710-B9AC-EA674BCBD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5211366"/>
            <a:ext cx="5143500" cy="53935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一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月</a:t>
            </a:r>
          </a:p>
        </p:txBody>
      </p:sp>
      <p:sp>
        <p:nvSpPr>
          <p:cNvPr id="9222" name="AutoShape 6">
            <a:extLst>
              <a:ext uri="{FF2B5EF4-FFF2-40B4-BE49-F238E27FC236}">
                <a16:creationId xmlns:a16="http://schemas.microsoft.com/office/drawing/2014/main" id="{0FE2F587-8BC0-4E8E-A217-A17BB3266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4618435"/>
            <a:ext cx="5143500" cy="53935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十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二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月</a:t>
            </a:r>
          </a:p>
        </p:txBody>
      </p:sp>
      <p:sp>
        <p:nvSpPr>
          <p:cNvPr id="9223" name="AutoShape 7">
            <a:extLst>
              <a:ext uri="{FF2B5EF4-FFF2-40B4-BE49-F238E27FC236}">
                <a16:creationId xmlns:a16="http://schemas.microsoft.com/office/drawing/2014/main" id="{2F92EC67-6473-48C8-9755-F54828F90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3430191"/>
            <a:ext cx="5143500" cy="53935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十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月</a:t>
            </a:r>
          </a:p>
        </p:txBody>
      </p:sp>
      <p:sp>
        <p:nvSpPr>
          <p:cNvPr id="9224" name="AutoShape 8">
            <a:extLst>
              <a:ext uri="{FF2B5EF4-FFF2-40B4-BE49-F238E27FC236}">
                <a16:creationId xmlns:a16="http://schemas.microsoft.com/office/drawing/2014/main" id="{FB5BC662-2F68-4A3B-B96E-4EA71E0E8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2834879"/>
            <a:ext cx="5143500" cy="53935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九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月</a:t>
            </a:r>
          </a:p>
        </p:txBody>
      </p:sp>
      <p:sp>
        <p:nvSpPr>
          <p:cNvPr id="9225" name="AutoShape 9">
            <a:extLst>
              <a:ext uri="{FF2B5EF4-FFF2-40B4-BE49-F238E27FC236}">
                <a16:creationId xmlns:a16="http://schemas.microsoft.com/office/drawing/2014/main" id="{2687DFD2-6329-45B7-8631-C3DF7176B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2241948"/>
            <a:ext cx="5143500" cy="53935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七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月</a:t>
            </a:r>
          </a:p>
        </p:txBody>
      </p:sp>
      <p:sp>
        <p:nvSpPr>
          <p:cNvPr id="9226" name="AutoShape 10">
            <a:extLst>
              <a:ext uri="{FF2B5EF4-FFF2-40B4-BE49-F238E27FC236}">
                <a16:creationId xmlns:a16="http://schemas.microsoft.com/office/drawing/2014/main" id="{7126ABB6-0C1D-4506-8E60-B68299D0A7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1647825"/>
            <a:ext cx="5143500" cy="53935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六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月</a:t>
            </a:r>
          </a:p>
        </p:txBody>
      </p:sp>
      <p:sp>
        <p:nvSpPr>
          <p:cNvPr id="9227" name="AutoShape 11">
            <a:extLst>
              <a:ext uri="{FF2B5EF4-FFF2-40B4-BE49-F238E27FC236}">
                <a16:creationId xmlns:a16="http://schemas.microsoft.com/office/drawing/2014/main" id="{BBD008FA-CD09-449B-9477-E7B841B94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1052512"/>
            <a:ext cx="5143500" cy="53935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五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月</a:t>
            </a:r>
          </a:p>
        </p:txBody>
      </p:sp>
      <p:sp>
        <p:nvSpPr>
          <p:cNvPr id="9228" name="AutoShape 12">
            <a:extLst>
              <a:ext uri="{FF2B5EF4-FFF2-40B4-BE49-F238E27FC236}">
                <a16:creationId xmlns:a16="http://schemas.microsoft.com/office/drawing/2014/main" id="{140ED997-BF8C-4B12-8D15-F28E644B5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459581"/>
            <a:ext cx="5143500" cy="53935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四</a:t>
            </a:r>
          </a:p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>
                <a:solidFill>
                  <a:srgbClr val="000000"/>
                </a:solidFill>
                <a:ea typeface="HG創英角ﾎﾟｯﾌﾟ体" panose="040B0A09000000000000" pitchFamily="49" charset="-128"/>
              </a:rPr>
              <a:t>月</a:t>
            </a:r>
          </a:p>
        </p:txBody>
      </p:sp>
      <p:sp>
        <p:nvSpPr>
          <p:cNvPr id="9229" name="WordArt 13">
            <a:extLst>
              <a:ext uri="{FF2B5EF4-FFF2-40B4-BE49-F238E27FC236}">
                <a16:creationId xmlns:a16="http://schemas.microsoft.com/office/drawing/2014/main" id="{CC9DAD99-ED3F-433F-BFAB-91DBB3D507D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799410" y="0"/>
            <a:ext cx="2376488" cy="188119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7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ＥＳＤカレンダー（６年）</a:t>
            </a:r>
          </a:p>
        </p:txBody>
      </p:sp>
      <p:sp>
        <p:nvSpPr>
          <p:cNvPr id="9230" name="Text Box 14">
            <a:extLst>
              <a:ext uri="{FF2B5EF4-FFF2-40B4-BE49-F238E27FC236}">
                <a16:creationId xmlns:a16="http://schemas.microsoft.com/office/drawing/2014/main" id="{8E619E29-8B0A-4503-98BC-DAD8E5C9F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7860" y="-36910"/>
            <a:ext cx="76174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900" dirty="0">
                <a:solidFill>
                  <a:srgbClr val="000000"/>
                </a:solidFill>
              </a:rPr>
              <a:t>令和元年度</a:t>
            </a:r>
          </a:p>
        </p:txBody>
      </p:sp>
      <p:sp>
        <p:nvSpPr>
          <p:cNvPr id="9231" name="Text Box 15">
            <a:extLst>
              <a:ext uri="{FF2B5EF4-FFF2-40B4-BE49-F238E27FC236}">
                <a16:creationId xmlns:a16="http://schemas.microsoft.com/office/drawing/2014/main" id="{D3DDE615-33F3-4506-8907-14336D615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0666" y="-2381"/>
            <a:ext cx="1242648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750">
                <a:solidFill>
                  <a:srgbClr val="000000"/>
                </a:solidFill>
              </a:rPr>
              <a:t>大牟田市立羽山台小学校</a:t>
            </a:r>
          </a:p>
        </p:txBody>
      </p:sp>
      <p:sp>
        <p:nvSpPr>
          <p:cNvPr id="10256" name="AutoShape 16">
            <a:extLst>
              <a:ext uri="{FF2B5EF4-FFF2-40B4-BE49-F238E27FC236}">
                <a16:creationId xmlns:a16="http://schemas.microsoft.com/office/drawing/2014/main" id="{0EE7EC68-DC44-4484-BE0B-098A96885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3" y="242888"/>
            <a:ext cx="389335" cy="161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50">
                <a:solidFill>
                  <a:srgbClr val="000000"/>
                </a:solidFill>
                <a:latin typeface="Arial" charset="0"/>
                <a:ea typeface="HG創英角ﾎﾟｯﾌﾟ体" pitchFamily="49" charset="-128"/>
              </a:rPr>
              <a:t>国語</a:t>
            </a:r>
          </a:p>
        </p:txBody>
      </p:sp>
      <p:sp>
        <p:nvSpPr>
          <p:cNvPr id="10257" name="AutoShape 17">
            <a:extLst>
              <a:ext uri="{FF2B5EF4-FFF2-40B4-BE49-F238E27FC236}">
                <a16:creationId xmlns:a16="http://schemas.microsoft.com/office/drawing/2014/main" id="{33EFACC2-9584-4E1F-80CC-453BF610B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710" y="242888"/>
            <a:ext cx="378619" cy="161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50">
                <a:solidFill>
                  <a:srgbClr val="000000"/>
                </a:solidFill>
                <a:latin typeface="Arial" charset="0"/>
                <a:ea typeface="HG創英角ﾎﾟｯﾌﾟ体" pitchFamily="49" charset="-128"/>
              </a:rPr>
              <a:t>社会</a:t>
            </a:r>
          </a:p>
        </p:txBody>
      </p:sp>
      <p:sp>
        <p:nvSpPr>
          <p:cNvPr id="10258" name="AutoShape 18">
            <a:extLst>
              <a:ext uri="{FF2B5EF4-FFF2-40B4-BE49-F238E27FC236}">
                <a16:creationId xmlns:a16="http://schemas.microsoft.com/office/drawing/2014/main" id="{20255DF0-7336-463F-9C6F-A302C51C6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5573" y="242888"/>
            <a:ext cx="378619" cy="161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50">
                <a:solidFill>
                  <a:srgbClr val="000000"/>
                </a:solidFill>
                <a:latin typeface="Arial" charset="0"/>
                <a:ea typeface="HG創英角ﾎﾟｯﾌﾟ体" pitchFamily="49" charset="-128"/>
              </a:rPr>
              <a:t>算数</a:t>
            </a:r>
          </a:p>
        </p:txBody>
      </p:sp>
      <p:sp>
        <p:nvSpPr>
          <p:cNvPr id="10259" name="AutoShape 19">
            <a:extLst>
              <a:ext uri="{FF2B5EF4-FFF2-40B4-BE49-F238E27FC236}">
                <a16:creationId xmlns:a16="http://schemas.microsoft.com/office/drawing/2014/main" id="{22CAF1AB-001D-4E71-9751-2B5472CFB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7528" y="242888"/>
            <a:ext cx="432197" cy="161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50">
                <a:solidFill>
                  <a:srgbClr val="000000"/>
                </a:solidFill>
                <a:latin typeface="Arial" charset="0"/>
                <a:ea typeface="HG創英角ﾎﾟｯﾌﾟ体" pitchFamily="49" charset="-128"/>
              </a:rPr>
              <a:t>理科</a:t>
            </a:r>
          </a:p>
        </p:txBody>
      </p:sp>
      <p:sp>
        <p:nvSpPr>
          <p:cNvPr id="10260" name="AutoShape 20">
            <a:extLst>
              <a:ext uri="{FF2B5EF4-FFF2-40B4-BE49-F238E27FC236}">
                <a16:creationId xmlns:a16="http://schemas.microsoft.com/office/drawing/2014/main" id="{71CE1E1A-D6B6-43F5-94E4-5C5DC0158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242888"/>
            <a:ext cx="377429" cy="161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50">
                <a:solidFill>
                  <a:srgbClr val="000000"/>
                </a:solidFill>
                <a:latin typeface="Arial" charset="0"/>
                <a:ea typeface="HG創英角ﾎﾟｯﾌﾟ体" pitchFamily="49" charset="-128"/>
              </a:rPr>
              <a:t>音楽</a:t>
            </a:r>
          </a:p>
        </p:txBody>
      </p:sp>
      <p:sp>
        <p:nvSpPr>
          <p:cNvPr id="10261" name="AutoShape 21">
            <a:extLst>
              <a:ext uri="{FF2B5EF4-FFF2-40B4-BE49-F238E27FC236}">
                <a16:creationId xmlns:a16="http://schemas.microsoft.com/office/drawing/2014/main" id="{244CBEBA-7180-4BA7-BB84-E0BE20D3B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9066" y="242888"/>
            <a:ext cx="378619" cy="161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50">
                <a:solidFill>
                  <a:srgbClr val="000000"/>
                </a:solidFill>
                <a:latin typeface="Arial" charset="0"/>
                <a:ea typeface="HG創英角ﾎﾟｯﾌﾟ体" pitchFamily="49" charset="-128"/>
              </a:rPr>
              <a:t>家庭</a:t>
            </a:r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E6B7540F-1F51-4B4D-8C5B-51E75366D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2213" y="242888"/>
            <a:ext cx="378619" cy="161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50">
                <a:solidFill>
                  <a:srgbClr val="000000"/>
                </a:solidFill>
                <a:latin typeface="Arial" charset="0"/>
                <a:ea typeface="HG創英角ﾎﾟｯﾌﾟ体" pitchFamily="49" charset="-128"/>
              </a:rPr>
              <a:t>体育</a:t>
            </a:r>
          </a:p>
        </p:txBody>
      </p:sp>
      <p:sp>
        <p:nvSpPr>
          <p:cNvPr id="10263" name="AutoShape 23">
            <a:extLst>
              <a:ext uri="{FF2B5EF4-FFF2-40B4-BE49-F238E27FC236}">
                <a16:creationId xmlns:a16="http://schemas.microsoft.com/office/drawing/2014/main" id="{E5931412-43AB-49D1-A55F-E2D228FDA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9406" y="242888"/>
            <a:ext cx="442913" cy="161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50">
                <a:solidFill>
                  <a:srgbClr val="000000"/>
                </a:solidFill>
                <a:latin typeface="Arial" charset="0"/>
                <a:ea typeface="HG創英角ﾎﾟｯﾌﾟ体" pitchFamily="49" charset="-128"/>
              </a:rPr>
              <a:t>道徳</a:t>
            </a:r>
          </a:p>
        </p:txBody>
      </p:sp>
      <p:sp>
        <p:nvSpPr>
          <p:cNvPr id="10264" name="AutoShape 24">
            <a:extLst>
              <a:ext uri="{FF2B5EF4-FFF2-40B4-BE49-F238E27FC236}">
                <a16:creationId xmlns:a16="http://schemas.microsoft.com/office/drawing/2014/main" id="{FAF87242-9680-473C-B20B-6FC8BC453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9526" y="242888"/>
            <a:ext cx="507206" cy="161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50">
                <a:solidFill>
                  <a:srgbClr val="000000"/>
                </a:solidFill>
                <a:latin typeface="Arial" charset="0"/>
                <a:ea typeface="HG創英角ﾎﾟｯﾌﾟ体" pitchFamily="49" charset="-128"/>
              </a:rPr>
              <a:t>総合</a:t>
            </a:r>
          </a:p>
        </p:txBody>
      </p:sp>
      <p:sp>
        <p:nvSpPr>
          <p:cNvPr id="10265" name="AutoShape 25">
            <a:extLst>
              <a:ext uri="{FF2B5EF4-FFF2-40B4-BE49-F238E27FC236}">
                <a16:creationId xmlns:a16="http://schemas.microsoft.com/office/drawing/2014/main" id="{76256A67-1BCB-4312-A30B-5787E0021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70069" y="242888"/>
            <a:ext cx="442913" cy="161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50">
                <a:solidFill>
                  <a:srgbClr val="000000"/>
                </a:solidFill>
                <a:latin typeface="Arial" charset="0"/>
                <a:ea typeface="HG創英角ﾎﾟｯﾌﾟ体" pitchFamily="49" charset="-128"/>
              </a:rPr>
              <a:t>外国語</a:t>
            </a:r>
          </a:p>
        </p:txBody>
      </p:sp>
      <p:sp>
        <p:nvSpPr>
          <p:cNvPr id="10266" name="AutoShape 26">
            <a:extLst>
              <a:ext uri="{FF2B5EF4-FFF2-40B4-BE49-F238E27FC236}">
                <a16:creationId xmlns:a16="http://schemas.microsoft.com/office/drawing/2014/main" id="{176F5C20-8A00-4674-8503-4E7BA0BA9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8037" y="242888"/>
            <a:ext cx="442913" cy="1619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050">
                <a:solidFill>
                  <a:srgbClr val="000000"/>
                </a:solidFill>
                <a:latin typeface="Arial" charset="0"/>
                <a:ea typeface="HG創英角ﾎﾟｯﾌﾟ体" pitchFamily="49" charset="-128"/>
              </a:rPr>
              <a:t>学活</a:t>
            </a:r>
          </a:p>
        </p:txBody>
      </p:sp>
      <p:sp>
        <p:nvSpPr>
          <p:cNvPr id="9243" name="AutoShape 65">
            <a:extLst>
              <a:ext uri="{FF2B5EF4-FFF2-40B4-BE49-F238E27FC236}">
                <a16:creationId xmlns:a16="http://schemas.microsoft.com/office/drawing/2014/main" id="{E8B27BC7-1DA0-4583-8DCD-60C1E5CC8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282" y="2811066"/>
            <a:ext cx="431006" cy="64650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資料を生かして</a:t>
            </a:r>
            <a:endParaRPr lang="en-US" altLang="ja-JP" sz="600" b="1">
              <a:solidFill>
                <a:srgbClr val="000000"/>
              </a:solidFill>
            </a:endParaRP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呼びかけよう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>
                <a:solidFill>
                  <a:srgbClr val="000000"/>
                </a:solidFill>
              </a:rPr>
              <a:t>　　</a:t>
            </a: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】①</a:t>
            </a:r>
          </a:p>
        </p:txBody>
      </p:sp>
      <p:sp>
        <p:nvSpPr>
          <p:cNvPr id="9244" name="AutoShape 71">
            <a:extLst>
              <a:ext uri="{FF2B5EF4-FFF2-40B4-BE49-F238E27FC236}">
                <a16:creationId xmlns:a16="http://schemas.microsoft.com/office/drawing/2014/main" id="{24D866D0-8460-4D05-8670-892CC26FA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4592" y="4018360"/>
            <a:ext cx="431006" cy="5381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平和で豊かな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くらしを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めざして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】②</a:t>
            </a:r>
          </a:p>
        </p:txBody>
      </p:sp>
      <p:sp>
        <p:nvSpPr>
          <p:cNvPr id="9245" name="AutoShape 72">
            <a:extLst>
              <a:ext uri="{FF2B5EF4-FFF2-40B4-BE49-F238E27FC236}">
                <a16:creationId xmlns:a16="http://schemas.microsoft.com/office/drawing/2014/main" id="{4D2BEF13-080A-48C2-85E2-EAA4F5951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0666" y="4613673"/>
            <a:ext cx="323850" cy="54054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男女の特性と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協力　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】⑤</a:t>
            </a:r>
          </a:p>
        </p:txBody>
      </p:sp>
      <p:sp>
        <p:nvSpPr>
          <p:cNvPr id="9246" name="AutoShape 73">
            <a:extLst>
              <a:ext uri="{FF2B5EF4-FFF2-40B4-BE49-F238E27FC236}">
                <a16:creationId xmlns:a16="http://schemas.microsoft.com/office/drawing/2014/main" id="{FC6F17D4-80AE-4E43-9A75-D964D8745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103" y="5236369"/>
            <a:ext cx="432197" cy="48458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電気の性質と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その利用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】⑥</a:t>
            </a:r>
          </a:p>
        </p:txBody>
      </p:sp>
      <p:sp>
        <p:nvSpPr>
          <p:cNvPr id="9247" name="AutoShape 74">
            <a:extLst>
              <a:ext uri="{FF2B5EF4-FFF2-40B4-BE49-F238E27FC236}">
                <a16:creationId xmlns:a16="http://schemas.microsoft.com/office/drawing/2014/main" id="{FF32BA12-215D-4FB5-BB17-03B39780F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0" y="5157788"/>
            <a:ext cx="323850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FF0000"/>
                </a:solidFill>
              </a:rPr>
              <a:t>タマゾン川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FF0000"/>
                </a:solidFill>
              </a:rPr>
              <a:t>　　</a:t>
            </a:r>
            <a:r>
              <a:rPr lang="en-US" altLang="ja-JP" sz="600">
                <a:solidFill>
                  <a:srgbClr val="FF0000"/>
                </a:solidFill>
              </a:rPr>
              <a:t>【</a:t>
            </a:r>
            <a:r>
              <a:rPr lang="ja-JP" altLang="en-US" sz="600">
                <a:solidFill>
                  <a:srgbClr val="FF0000"/>
                </a:solidFill>
              </a:rPr>
              <a:t>能力態度</a:t>
            </a:r>
            <a:r>
              <a:rPr lang="en-US" altLang="ja-JP" sz="600">
                <a:solidFill>
                  <a:srgbClr val="FF0000"/>
                </a:solidFill>
              </a:rPr>
              <a:t>】⑥</a:t>
            </a:r>
          </a:p>
        </p:txBody>
      </p:sp>
      <p:sp>
        <p:nvSpPr>
          <p:cNvPr id="9248" name="AutoShape 78">
            <a:extLst>
              <a:ext uri="{FF2B5EF4-FFF2-40B4-BE49-F238E27FC236}">
                <a16:creationId xmlns:a16="http://schemas.microsoft.com/office/drawing/2014/main" id="{3D6C0D88-D070-4BCE-A07A-7686618716BE}"/>
              </a:ext>
            </a:extLst>
          </p:cNvPr>
          <p:cNvSpPr>
            <a:spLocks noChangeArrowheads="1"/>
          </p:cNvSpPr>
          <p:nvPr/>
        </p:nvSpPr>
        <p:spPr bwMode="auto">
          <a:xfrm rot="19580284">
            <a:off x="5360194" y="1289448"/>
            <a:ext cx="1465660" cy="86915"/>
          </a:xfrm>
          <a:prstGeom prst="leftArrow">
            <a:avLst>
              <a:gd name="adj1" fmla="val 49454"/>
              <a:gd name="adj2" fmla="val 18221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49" name="AutoShape 59">
            <a:extLst>
              <a:ext uri="{FF2B5EF4-FFF2-40B4-BE49-F238E27FC236}">
                <a16:creationId xmlns:a16="http://schemas.microsoft.com/office/drawing/2014/main" id="{C14643DB-06BB-4F86-826E-793B20049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9173" y="508397"/>
            <a:ext cx="392906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FF0000"/>
                </a:solidFill>
              </a:rPr>
              <a:t>あこがれの</a:t>
            </a:r>
            <a:endParaRPr lang="en-US" altLang="ja-JP" sz="600" b="1">
              <a:solidFill>
                <a:srgbClr val="FF0000"/>
              </a:solidFill>
            </a:endParaRP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FF0000"/>
                </a:solidFill>
              </a:rPr>
              <a:t>パティシエ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FF0000"/>
                </a:solidFill>
              </a:rPr>
              <a:t>【</a:t>
            </a:r>
            <a:r>
              <a:rPr lang="ja-JP" altLang="en-US" sz="600">
                <a:solidFill>
                  <a:srgbClr val="FF0000"/>
                </a:solidFill>
              </a:rPr>
              <a:t>能力態度</a:t>
            </a:r>
            <a:r>
              <a:rPr lang="en-US" altLang="ja-JP" sz="600">
                <a:solidFill>
                  <a:srgbClr val="FF0000"/>
                </a:solidFill>
              </a:rPr>
              <a:t>】⑥</a:t>
            </a:r>
          </a:p>
        </p:txBody>
      </p:sp>
      <p:sp>
        <p:nvSpPr>
          <p:cNvPr id="9250" name="Rectangle 79">
            <a:extLst>
              <a:ext uri="{FF2B5EF4-FFF2-40B4-BE49-F238E27FC236}">
                <a16:creationId xmlns:a16="http://schemas.microsoft.com/office/drawing/2014/main" id="{92B52679-0BCB-49FF-A1B1-C2FA34649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028" y="2132410"/>
            <a:ext cx="108347" cy="1083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51" name="AutoShape 60">
            <a:extLst>
              <a:ext uri="{FF2B5EF4-FFF2-40B4-BE49-F238E27FC236}">
                <a16:creationId xmlns:a16="http://schemas.microsoft.com/office/drawing/2014/main" id="{5F94111A-8E13-4673-9105-1C00BCBB7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1817" y="1668066"/>
            <a:ext cx="478631" cy="49172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植物の成長と</a:t>
            </a:r>
            <a:endParaRPr lang="en-US" altLang="ja-JP" sz="600" b="1">
              <a:solidFill>
                <a:srgbClr val="000000"/>
              </a:solidFill>
            </a:endParaRP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日光の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かかわり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】⑥</a:t>
            </a:r>
          </a:p>
        </p:txBody>
      </p:sp>
      <p:sp>
        <p:nvSpPr>
          <p:cNvPr id="9252" name="AutoShape 63">
            <a:extLst>
              <a:ext uri="{FF2B5EF4-FFF2-40B4-BE49-F238E27FC236}">
                <a16:creationId xmlns:a16="http://schemas.microsoft.com/office/drawing/2014/main" id="{72AB9F48-DC94-4D85-BC16-01A1D4716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2215754"/>
            <a:ext cx="323850" cy="5929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生物どうしの</a:t>
            </a:r>
            <a:endParaRPr lang="en-US" altLang="ja-JP" sz="600" b="1">
              <a:solidFill>
                <a:srgbClr val="000000"/>
              </a:solidFill>
            </a:endParaRP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かかわり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　　</a:t>
            </a: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】⑥</a:t>
            </a:r>
          </a:p>
        </p:txBody>
      </p:sp>
      <p:sp>
        <p:nvSpPr>
          <p:cNvPr id="9253" name="AutoShape 85">
            <a:extLst>
              <a:ext uri="{FF2B5EF4-FFF2-40B4-BE49-F238E27FC236}">
                <a16:creationId xmlns:a16="http://schemas.microsoft.com/office/drawing/2014/main" id="{66417E70-BF69-4635-9B00-CB360E78220B}"/>
              </a:ext>
            </a:extLst>
          </p:cNvPr>
          <p:cNvSpPr>
            <a:spLocks noChangeArrowheads="1"/>
          </p:cNvSpPr>
          <p:nvPr/>
        </p:nvSpPr>
        <p:spPr bwMode="auto">
          <a:xfrm rot="17236587">
            <a:off x="6096000" y="2120503"/>
            <a:ext cx="2591991" cy="108347"/>
          </a:xfrm>
          <a:prstGeom prst="leftArrow">
            <a:avLst>
              <a:gd name="adj1" fmla="val 44444"/>
              <a:gd name="adj2" fmla="val 1882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54" name="AutoShape 57">
            <a:extLst>
              <a:ext uri="{FF2B5EF4-FFF2-40B4-BE49-F238E27FC236}">
                <a16:creationId xmlns:a16="http://schemas.microsoft.com/office/drawing/2014/main" id="{41196349-C302-4C1B-8B22-CABC130F3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9298" y="463153"/>
            <a:ext cx="378619" cy="51792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きもちよく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迎えよう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】②</a:t>
            </a:r>
          </a:p>
        </p:txBody>
      </p:sp>
      <p:sp>
        <p:nvSpPr>
          <p:cNvPr id="9255" name="AutoShape 61">
            <a:extLst>
              <a:ext uri="{FF2B5EF4-FFF2-40B4-BE49-F238E27FC236}">
                <a16:creationId xmlns:a16="http://schemas.microsoft.com/office/drawing/2014/main" id="{6C1AFC7D-37C4-4B2F-97DE-0D3F51983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7631" y="3442097"/>
            <a:ext cx="377429" cy="107989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750" b="1">
                <a:solidFill>
                  <a:srgbClr val="000000"/>
                </a:solidFill>
              </a:rPr>
              <a:t>心のふれあい伝えあい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750">
                <a:solidFill>
                  <a:srgbClr val="000000"/>
                </a:solidFill>
              </a:rPr>
              <a:t>　　　　　　　</a:t>
            </a:r>
            <a:r>
              <a:rPr lang="en-US" altLang="ja-JP" sz="750">
                <a:solidFill>
                  <a:srgbClr val="000000"/>
                </a:solidFill>
              </a:rPr>
              <a:t>【</a:t>
            </a:r>
            <a:r>
              <a:rPr lang="ja-JP" altLang="en-US" sz="750">
                <a:solidFill>
                  <a:srgbClr val="000000"/>
                </a:solidFill>
              </a:rPr>
              <a:t>能力態度</a:t>
            </a:r>
            <a:r>
              <a:rPr lang="en-US" altLang="ja-JP" sz="750">
                <a:solidFill>
                  <a:srgbClr val="000000"/>
                </a:solidFill>
              </a:rPr>
              <a:t>】</a:t>
            </a:r>
            <a:r>
              <a:rPr lang="ja-JP" altLang="en-US" sz="750">
                <a:solidFill>
                  <a:srgbClr val="000000"/>
                </a:solidFill>
              </a:rPr>
              <a:t>④</a:t>
            </a:r>
            <a:endParaRPr lang="en-US" altLang="ja-JP" sz="750">
              <a:solidFill>
                <a:srgbClr val="000000"/>
              </a:solidFill>
            </a:endParaRPr>
          </a:p>
        </p:txBody>
      </p:sp>
      <p:sp>
        <p:nvSpPr>
          <p:cNvPr id="9256" name="AutoShape 86">
            <a:extLst>
              <a:ext uri="{FF2B5EF4-FFF2-40B4-BE49-F238E27FC236}">
                <a16:creationId xmlns:a16="http://schemas.microsoft.com/office/drawing/2014/main" id="{3B0F9698-0943-4916-82BE-BC2E20AC532C}"/>
              </a:ext>
            </a:extLst>
          </p:cNvPr>
          <p:cNvSpPr>
            <a:spLocks noChangeArrowheads="1"/>
          </p:cNvSpPr>
          <p:nvPr/>
        </p:nvSpPr>
        <p:spPr bwMode="auto">
          <a:xfrm rot="16569917">
            <a:off x="5663804" y="2453878"/>
            <a:ext cx="3132534" cy="108347"/>
          </a:xfrm>
          <a:prstGeom prst="leftArrow">
            <a:avLst>
              <a:gd name="adj1" fmla="val 44444"/>
              <a:gd name="adj2" fmla="val 2275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57" name="AutoShape 58">
            <a:extLst>
              <a:ext uri="{FF2B5EF4-FFF2-40B4-BE49-F238E27FC236}">
                <a16:creationId xmlns:a16="http://schemas.microsoft.com/office/drawing/2014/main" id="{6CA65EB1-4142-4179-A617-B43DD044D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9241" y="436960"/>
            <a:ext cx="270272" cy="5929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今日から６年生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　</a:t>
            </a: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】⑦</a:t>
            </a:r>
          </a:p>
        </p:txBody>
      </p:sp>
      <p:sp>
        <p:nvSpPr>
          <p:cNvPr id="9258" name="AutoShape 87">
            <a:extLst>
              <a:ext uri="{FF2B5EF4-FFF2-40B4-BE49-F238E27FC236}">
                <a16:creationId xmlns:a16="http://schemas.microsoft.com/office/drawing/2014/main" id="{F8736607-9CA5-4696-A6E1-94705C53C574}"/>
              </a:ext>
            </a:extLst>
          </p:cNvPr>
          <p:cNvSpPr>
            <a:spLocks noChangeArrowheads="1"/>
          </p:cNvSpPr>
          <p:nvPr/>
        </p:nvSpPr>
        <p:spPr bwMode="auto">
          <a:xfrm rot="20942406">
            <a:off x="4127898" y="3650457"/>
            <a:ext cx="2606278" cy="202406"/>
          </a:xfrm>
          <a:prstGeom prst="leftArrow">
            <a:avLst>
              <a:gd name="adj1" fmla="val 32352"/>
              <a:gd name="adj2" fmla="val 1065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59" name="AutoShape 88">
            <a:extLst>
              <a:ext uri="{FF2B5EF4-FFF2-40B4-BE49-F238E27FC236}">
                <a16:creationId xmlns:a16="http://schemas.microsoft.com/office/drawing/2014/main" id="{3EFF18DC-49E9-4D6A-A6DA-5DE2E671D911}"/>
              </a:ext>
            </a:extLst>
          </p:cNvPr>
          <p:cNvSpPr>
            <a:spLocks noChangeArrowheads="1"/>
          </p:cNvSpPr>
          <p:nvPr/>
        </p:nvSpPr>
        <p:spPr bwMode="auto">
          <a:xfrm rot="19410221">
            <a:off x="6943725" y="3184922"/>
            <a:ext cx="119063" cy="1594247"/>
          </a:xfrm>
          <a:prstGeom prst="downArrow">
            <a:avLst>
              <a:gd name="adj1" fmla="val 48889"/>
              <a:gd name="adj2" fmla="val 14009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60" name="AutoShape 68">
            <a:extLst>
              <a:ext uri="{FF2B5EF4-FFF2-40B4-BE49-F238E27FC236}">
                <a16:creationId xmlns:a16="http://schemas.microsoft.com/office/drawing/2014/main" id="{12F8B2E4-D69A-4D3D-B29E-9D97E666D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9406" y="3398044"/>
            <a:ext cx="334566" cy="59293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FF0000"/>
                </a:solidFill>
              </a:rPr>
              <a:t>お母さん</a:t>
            </a:r>
            <a:endParaRPr lang="en-US" altLang="ja-JP" sz="600" b="1">
              <a:solidFill>
                <a:srgbClr val="FF0000"/>
              </a:solidFill>
            </a:endParaRP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FF0000"/>
                </a:solidFill>
              </a:rPr>
              <a:t>お願いね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>
                <a:solidFill>
                  <a:srgbClr val="FF0000"/>
                </a:solidFill>
              </a:rPr>
              <a:t>　　</a:t>
            </a:r>
            <a:r>
              <a:rPr lang="en-US" altLang="ja-JP" sz="600">
                <a:solidFill>
                  <a:srgbClr val="FF0000"/>
                </a:solidFill>
              </a:rPr>
              <a:t>【</a:t>
            </a:r>
            <a:r>
              <a:rPr lang="ja-JP" altLang="en-US" sz="600">
                <a:solidFill>
                  <a:srgbClr val="FF0000"/>
                </a:solidFill>
              </a:rPr>
              <a:t>能力態度</a:t>
            </a:r>
            <a:r>
              <a:rPr lang="en-US" altLang="ja-JP" sz="600">
                <a:solidFill>
                  <a:srgbClr val="FF0000"/>
                </a:solidFill>
              </a:rPr>
              <a:t>】②</a:t>
            </a:r>
          </a:p>
        </p:txBody>
      </p:sp>
      <p:sp>
        <p:nvSpPr>
          <p:cNvPr id="9261" name="AutoShape 67">
            <a:extLst>
              <a:ext uri="{FF2B5EF4-FFF2-40B4-BE49-F238E27FC236}">
                <a16:creationId xmlns:a16="http://schemas.microsoft.com/office/drawing/2014/main" id="{A0DD6EB2-E93D-4E71-9E8C-B07B5C0C0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9135" y="2834879"/>
            <a:ext cx="270272" cy="4869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運動会　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】⑤</a:t>
            </a:r>
          </a:p>
        </p:txBody>
      </p:sp>
      <p:sp>
        <p:nvSpPr>
          <p:cNvPr id="9262" name="AutoShape 70">
            <a:extLst>
              <a:ext uri="{FF2B5EF4-FFF2-40B4-BE49-F238E27FC236}">
                <a16:creationId xmlns:a16="http://schemas.microsoft.com/office/drawing/2014/main" id="{D578652E-AE93-45DA-A680-E3C0FA02A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6544" y="4076700"/>
            <a:ext cx="485775" cy="48696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FF0000"/>
                </a:solidFill>
              </a:rPr>
              <a:t>先輩の</a:t>
            </a:r>
            <a:endParaRPr lang="en-US" altLang="ja-JP" sz="600" b="1">
              <a:solidFill>
                <a:srgbClr val="FF0000"/>
              </a:solidFill>
            </a:endParaRP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FF0000"/>
                </a:solidFill>
              </a:rPr>
              <a:t>心を受け継いで</a:t>
            </a:r>
            <a:endParaRPr lang="ja-JP" altLang="en-US" sz="600">
              <a:solidFill>
                <a:srgbClr val="FF0000"/>
              </a:solidFill>
            </a:endParaRP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FF0000"/>
                </a:solidFill>
              </a:rPr>
              <a:t>【</a:t>
            </a:r>
            <a:r>
              <a:rPr lang="ja-JP" altLang="en-US" sz="600">
                <a:solidFill>
                  <a:srgbClr val="FF0000"/>
                </a:solidFill>
              </a:rPr>
              <a:t>能力態度</a:t>
            </a:r>
            <a:r>
              <a:rPr lang="en-US" altLang="ja-JP" sz="600">
                <a:solidFill>
                  <a:srgbClr val="FF0000"/>
                </a:solidFill>
              </a:rPr>
              <a:t>】⑦</a:t>
            </a:r>
          </a:p>
        </p:txBody>
      </p:sp>
      <p:sp>
        <p:nvSpPr>
          <p:cNvPr id="9263" name="AutoShape 89">
            <a:extLst>
              <a:ext uri="{FF2B5EF4-FFF2-40B4-BE49-F238E27FC236}">
                <a16:creationId xmlns:a16="http://schemas.microsoft.com/office/drawing/2014/main" id="{1BEB543A-9649-47C4-9321-EC14FA445A4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108847" y="4266010"/>
            <a:ext cx="271463" cy="108347"/>
          </a:xfrm>
          <a:prstGeom prst="leftArrow">
            <a:avLst>
              <a:gd name="adj1" fmla="val 36546"/>
              <a:gd name="adj2" fmla="val 9703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64" name="AutoShape 69">
            <a:extLst>
              <a:ext uri="{FF2B5EF4-FFF2-40B4-BE49-F238E27FC236}">
                <a16:creationId xmlns:a16="http://schemas.microsoft.com/office/drawing/2014/main" id="{BB65A69A-16CE-4D13-8A73-1F79E7D27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281" y="3964782"/>
            <a:ext cx="390525" cy="64651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町の未来を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えがこう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>
                <a:solidFill>
                  <a:srgbClr val="000000"/>
                </a:solidFill>
              </a:rPr>
              <a:t>　　</a:t>
            </a: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】②</a:t>
            </a:r>
          </a:p>
        </p:txBody>
      </p:sp>
      <p:sp>
        <p:nvSpPr>
          <p:cNvPr id="9265" name="AutoShape 90">
            <a:extLst>
              <a:ext uri="{FF2B5EF4-FFF2-40B4-BE49-F238E27FC236}">
                <a16:creationId xmlns:a16="http://schemas.microsoft.com/office/drawing/2014/main" id="{A4EE31DD-BEB5-4A7D-8F56-B151F8CD2F2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049317" y="3968354"/>
            <a:ext cx="2383631" cy="111919"/>
          </a:xfrm>
          <a:prstGeom prst="leftArrow">
            <a:avLst>
              <a:gd name="adj1" fmla="val 44444"/>
              <a:gd name="adj2" fmla="val 14938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66" name="AutoShape 91">
            <a:extLst>
              <a:ext uri="{FF2B5EF4-FFF2-40B4-BE49-F238E27FC236}">
                <a16:creationId xmlns:a16="http://schemas.microsoft.com/office/drawing/2014/main" id="{FFA9D36A-406F-4BE7-951F-FF68D62BD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5426869"/>
            <a:ext cx="1295400" cy="108347"/>
          </a:xfrm>
          <a:prstGeom prst="rightArrow">
            <a:avLst>
              <a:gd name="adj1" fmla="val 40657"/>
              <a:gd name="adj2" fmla="val 17579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67" name="Rectangle 92">
            <a:extLst>
              <a:ext uri="{FF2B5EF4-FFF2-40B4-BE49-F238E27FC236}">
                <a16:creationId xmlns:a16="http://schemas.microsoft.com/office/drawing/2014/main" id="{73D76A9C-2AC4-479E-8825-2B7EB7145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2047" y="5805487"/>
            <a:ext cx="108347" cy="5357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68" name="AutoShape 93">
            <a:extLst>
              <a:ext uri="{FF2B5EF4-FFF2-40B4-BE49-F238E27FC236}">
                <a16:creationId xmlns:a16="http://schemas.microsoft.com/office/drawing/2014/main" id="{88609D47-2E6C-4237-B75B-D1CC2CA70FC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583907" y="6020991"/>
            <a:ext cx="2159794" cy="108347"/>
          </a:xfrm>
          <a:prstGeom prst="rightArrow">
            <a:avLst>
              <a:gd name="adj1" fmla="val 40667"/>
              <a:gd name="adj2" fmla="val 20441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69" name="Rectangle 94">
            <a:extLst>
              <a:ext uri="{FF2B5EF4-FFF2-40B4-BE49-F238E27FC236}">
                <a16:creationId xmlns:a16="http://schemas.microsoft.com/office/drawing/2014/main" id="{2CFE3ED9-8C48-42E7-91E3-06492524F0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3635" y="6344841"/>
            <a:ext cx="108347" cy="10834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70" name="AutoShape 75">
            <a:extLst>
              <a:ext uri="{FF2B5EF4-FFF2-40B4-BE49-F238E27FC236}">
                <a16:creationId xmlns:a16="http://schemas.microsoft.com/office/drawing/2014/main" id="{90279A98-0B06-474B-93C1-A78210B8F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285" y="5755481"/>
            <a:ext cx="377428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日本とつながりの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　　　深い国々　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】⑥</a:t>
            </a:r>
          </a:p>
        </p:txBody>
      </p:sp>
      <p:sp>
        <p:nvSpPr>
          <p:cNvPr id="9271" name="AutoShape 77">
            <a:extLst>
              <a:ext uri="{FF2B5EF4-FFF2-40B4-BE49-F238E27FC236}">
                <a16:creationId xmlns:a16="http://schemas.microsoft.com/office/drawing/2014/main" id="{48080B95-BC98-42C0-BCE7-99558E49D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1475" y="6399610"/>
            <a:ext cx="378619" cy="45839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世界の人々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と共に生きる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】⑥</a:t>
            </a:r>
          </a:p>
        </p:txBody>
      </p:sp>
      <p:sp>
        <p:nvSpPr>
          <p:cNvPr id="9272" name="AutoShape 76">
            <a:extLst>
              <a:ext uri="{FF2B5EF4-FFF2-40B4-BE49-F238E27FC236}">
                <a16:creationId xmlns:a16="http://schemas.microsoft.com/office/drawing/2014/main" id="{8173F684-4BA1-47B1-BE63-D91E2C0DF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985" y="5848350"/>
            <a:ext cx="377428" cy="48458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FF0000"/>
                </a:solidFill>
              </a:rPr>
              <a:t>小さな連絡船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FF0000"/>
                </a:solidFill>
              </a:rPr>
              <a:t>【</a:t>
            </a:r>
            <a:r>
              <a:rPr lang="ja-JP" altLang="en-US" sz="600">
                <a:solidFill>
                  <a:srgbClr val="FF0000"/>
                </a:solidFill>
              </a:rPr>
              <a:t>能力態度</a:t>
            </a:r>
            <a:r>
              <a:rPr lang="en-US" altLang="ja-JP" sz="600">
                <a:solidFill>
                  <a:srgbClr val="FF0000"/>
                </a:solidFill>
              </a:rPr>
              <a:t>】⑥</a:t>
            </a:r>
          </a:p>
        </p:txBody>
      </p:sp>
      <p:sp>
        <p:nvSpPr>
          <p:cNvPr id="9273" name="AutoShape 59">
            <a:extLst>
              <a:ext uri="{FF2B5EF4-FFF2-40B4-BE49-F238E27FC236}">
                <a16:creationId xmlns:a16="http://schemas.microsoft.com/office/drawing/2014/main" id="{32CB9601-5EAE-4CCB-B67A-53FFC9B52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3701" y="1681163"/>
            <a:ext cx="392906" cy="4857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FF0000"/>
                </a:solidFill>
              </a:rPr>
              <a:t>車いすで</a:t>
            </a:r>
            <a:endParaRPr lang="en-US" altLang="ja-JP" sz="600" b="1">
              <a:solidFill>
                <a:srgbClr val="FF0000"/>
              </a:solidFill>
            </a:endParaRP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FF0000"/>
                </a:solidFill>
              </a:rPr>
              <a:t>の経験から</a:t>
            </a:r>
            <a:endParaRPr lang="en-US" altLang="ja-JP" sz="600" b="1">
              <a:solidFill>
                <a:srgbClr val="FF0000"/>
              </a:solidFill>
            </a:endParaRP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FF0000"/>
                </a:solidFill>
              </a:rPr>
              <a:t>【</a:t>
            </a:r>
            <a:r>
              <a:rPr lang="ja-JP" altLang="en-US" sz="600">
                <a:solidFill>
                  <a:srgbClr val="FF0000"/>
                </a:solidFill>
              </a:rPr>
              <a:t>能力態度</a:t>
            </a:r>
            <a:r>
              <a:rPr lang="en-US" altLang="ja-JP" sz="600">
                <a:solidFill>
                  <a:srgbClr val="FF0000"/>
                </a:solidFill>
              </a:rPr>
              <a:t>】</a:t>
            </a:r>
            <a:r>
              <a:rPr lang="ja-JP" altLang="en-US" sz="600">
                <a:solidFill>
                  <a:srgbClr val="FF0000"/>
                </a:solidFill>
              </a:rPr>
              <a:t>⑤</a:t>
            </a:r>
            <a:endParaRPr lang="en-US" altLang="ja-JP" sz="600">
              <a:solidFill>
                <a:srgbClr val="FF0000"/>
              </a:solidFill>
            </a:endParaRPr>
          </a:p>
        </p:txBody>
      </p:sp>
      <p:sp>
        <p:nvSpPr>
          <p:cNvPr id="9274" name="AutoShape 85">
            <a:extLst>
              <a:ext uri="{FF2B5EF4-FFF2-40B4-BE49-F238E27FC236}">
                <a16:creationId xmlns:a16="http://schemas.microsoft.com/office/drawing/2014/main" id="{348EA649-F74F-4E4D-8F8C-B84B125C06FB}"/>
              </a:ext>
            </a:extLst>
          </p:cNvPr>
          <p:cNvSpPr>
            <a:spLocks noChangeArrowheads="1"/>
          </p:cNvSpPr>
          <p:nvPr/>
        </p:nvSpPr>
        <p:spPr bwMode="auto">
          <a:xfrm rot="19904818">
            <a:off x="7055644" y="1616869"/>
            <a:ext cx="747713" cy="135731"/>
          </a:xfrm>
          <a:prstGeom prst="leftArrow">
            <a:avLst>
              <a:gd name="adj1" fmla="val 44444"/>
              <a:gd name="adj2" fmla="val 18872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75" name="AutoShape 72">
            <a:extLst>
              <a:ext uri="{FF2B5EF4-FFF2-40B4-BE49-F238E27FC236}">
                <a16:creationId xmlns:a16="http://schemas.microsoft.com/office/drawing/2014/main" id="{0F65495B-9CA0-4D50-8913-6D7AEE71F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9538" y="6357937"/>
            <a:ext cx="351235" cy="5000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感謝の心で　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】⑤</a:t>
            </a:r>
          </a:p>
        </p:txBody>
      </p:sp>
      <p:sp>
        <p:nvSpPr>
          <p:cNvPr id="9276" name="AutoShape 86">
            <a:extLst>
              <a:ext uri="{FF2B5EF4-FFF2-40B4-BE49-F238E27FC236}">
                <a16:creationId xmlns:a16="http://schemas.microsoft.com/office/drawing/2014/main" id="{2CB20A86-5A68-4EFC-8DF3-0D895A7EF0BB}"/>
              </a:ext>
            </a:extLst>
          </p:cNvPr>
          <p:cNvSpPr>
            <a:spLocks noChangeArrowheads="1"/>
          </p:cNvSpPr>
          <p:nvPr/>
        </p:nvSpPr>
        <p:spPr bwMode="auto">
          <a:xfrm rot="14742345">
            <a:off x="7048501" y="5669757"/>
            <a:ext cx="1266825" cy="197644"/>
          </a:xfrm>
          <a:prstGeom prst="leftArrow">
            <a:avLst>
              <a:gd name="adj1" fmla="val 44444"/>
              <a:gd name="adj2" fmla="val 9798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77" name="AutoShape 85">
            <a:extLst>
              <a:ext uri="{FF2B5EF4-FFF2-40B4-BE49-F238E27FC236}">
                <a16:creationId xmlns:a16="http://schemas.microsoft.com/office/drawing/2014/main" id="{21F89F88-135E-4FE4-83F2-53F8728CCFAF}"/>
              </a:ext>
            </a:extLst>
          </p:cNvPr>
          <p:cNvSpPr>
            <a:spLocks noChangeArrowheads="1"/>
          </p:cNvSpPr>
          <p:nvPr/>
        </p:nvSpPr>
        <p:spPr bwMode="auto">
          <a:xfrm rot="17946300">
            <a:off x="6412707" y="2457451"/>
            <a:ext cx="731044" cy="114300"/>
          </a:xfrm>
          <a:prstGeom prst="leftArrow">
            <a:avLst>
              <a:gd name="adj1" fmla="val 44444"/>
              <a:gd name="adj2" fmla="val 18921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endParaRPr lang="ja-JP" altLang="en-US" sz="1350">
              <a:solidFill>
                <a:srgbClr val="000000"/>
              </a:solidFill>
            </a:endParaRPr>
          </a:p>
        </p:txBody>
      </p:sp>
      <p:sp>
        <p:nvSpPr>
          <p:cNvPr id="9278" name="AutoShape 57">
            <a:extLst>
              <a:ext uri="{FF2B5EF4-FFF2-40B4-BE49-F238E27FC236}">
                <a16:creationId xmlns:a16="http://schemas.microsoft.com/office/drawing/2014/main" id="{8ABAFC80-564C-4EAC-96E9-DF3AD8F7D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9538" y="1063228"/>
            <a:ext cx="378619" cy="51792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平和そして</a:t>
            </a:r>
            <a:endParaRPr lang="en-US" altLang="ja-JP" sz="600" b="1">
              <a:solidFill>
                <a:srgbClr val="000000"/>
              </a:solidFill>
            </a:endParaRP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異国文化探訪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</a:t>
            </a:r>
            <a:r>
              <a:rPr lang="ja-JP" altLang="en-US" sz="600">
                <a:solidFill>
                  <a:srgbClr val="000000"/>
                </a:solidFill>
              </a:rPr>
              <a:t>⑤</a:t>
            </a:r>
            <a:endParaRPr lang="en-US" altLang="ja-JP" sz="600">
              <a:solidFill>
                <a:srgbClr val="000000"/>
              </a:solidFill>
            </a:endParaRPr>
          </a:p>
        </p:txBody>
      </p:sp>
      <p:sp>
        <p:nvSpPr>
          <p:cNvPr id="9279" name="AutoShape 76">
            <a:extLst>
              <a:ext uri="{FF2B5EF4-FFF2-40B4-BE49-F238E27FC236}">
                <a16:creationId xmlns:a16="http://schemas.microsoft.com/office/drawing/2014/main" id="{8BD72DBA-0F71-4420-B13A-C81F419D7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6919" y="5832872"/>
            <a:ext cx="377429" cy="48458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共に生きる</a:t>
            </a:r>
            <a:endParaRPr lang="en-US" altLang="ja-JP" sz="600" b="1">
              <a:solidFill>
                <a:srgbClr val="000000"/>
              </a:solidFill>
            </a:endParaRP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ja-JP" altLang="en-US" sz="600" b="1">
                <a:solidFill>
                  <a:srgbClr val="000000"/>
                </a:solidFill>
              </a:rPr>
              <a:t>生活</a:t>
            </a:r>
          </a:p>
          <a:p>
            <a:pPr algn="ctr" defTabSz="685800" eaLnBrk="1" fontAlgn="base" hangingPunct="1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ja-JP" sz="600">
                <a:solidFill>
                  <a:srgbClr val="000000"/>
                </a:solidFill>
              </a:rPr>
              <a:t>【</a:t>
            </a:r>
            <a:r>
              <a:rPr lang="ja-JP" altLang="en-US" sz="600">
                <a:solidFill>
                  <a:srgbClr val="000000"/>
                </a:solidFill>
              </a:rPr>
              <a:t>能力態度</a:t>
            </a:r>
            <a:r>
              <a:rPr lang="en-US" altLang="ja-JP" sz="600">
                <a:solidFill>
                  <a:srgbClr val="000000"/>
                </a:solidFill>
              </a:rPr>
              <a:t>】⑥</a:t>
            </a:r>
          </a:p>
        </p:txBody>
      </p:sp>
      <p:sp>
        <p:nvSpPr>
          <p:cNvPr id="67" name="角丸四角形 66">
            <a:extLst>
              <a:ext uri="{FF2B5EF4-FFF2-40B4-BE49-F238E27FC236}">
                <a16:creationId xmlns:a16="http://schemas.microsoft.com/office/drawing/2014/main" id="{F971CB7C-CA35-4A46-83E1-34841E18BA92}"/>
              </a:ext>
            </a:extLst>
          </p:cNvPr>
          <p:cNvSpPr/>
          <p:nvPr/>
        </p:nvSpPr>
        <p:spPr>
          <a:xfrm>
            <a:off x="3792141" y="451248"/>
            <a:ext cx="1209675" cy="2391965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b="1" dirty="0">
                <a:solidFill>
                  <a:srgbClr val="FF0000"/>
                </a:solidFill>
                <a:latin typeface="Arial"/>
                <a:ea typeface="ＭＳ Ｐゴシック"/>
              </a:rPr>
              <a:t>国語「プロフェッショナルたち」</a:t>
            </a:r>
            <a:endParaRPr lang="en-US" altLang="ja-JP" sz="600" b="1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b="1" dirty="0">
                <a:solidFill>
                  <a:srgbClr val="FF0000"/>
                </a:solidFill>
                <a:latin typeface="Arial"/>
                <a:ea typeface="ＭＳ Ｐゴシック"/>
              </a:rPr>
              <a:t>時期：２月（１６時間）</a:t>
            </a:r>
            <a:endParaRPr lang="en-US" altLang="ja-JP" sz="600" b="1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ＥＳＤの要素：相互性・多様性</a:t>
            </a:r>
            <a:endParaRPr lang="en-US" altLang="ja-JP" sz="60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能力</a:t>
            </a:r>
            <a:r>
              <a:rPr lang="en-US" altLang="ja-JP" sz="600" dirty="0">
                <a:solidFill>
                  <a:srgbClr val="FF0000"/>
                </a:solidFill>
                <a:latin typeface="Arial"/>
                <a:ea typeface="ＭＳ Ｐゴシック"/>
              </a:rPr>
              <a:t>/</a:t>
            </a: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態度： 人･もの・こと・社会･自然等のつながり・かかわり・ひろがり（システム）を理解し、それらを多面的総合</a:t>
            </a: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的に考える力</a:t>
            </a:r>
            <a:endParaRPr lang="en-US" altLang="ja-JP" sz="60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目標　プロフェッショナルから学んだことをもとに、自分の将来について考え発信する。</a:t>
            </a:r>
            <a:endParaRPr lang="en-US" altLang="ja-JP" sz="60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１．（６時間）</a:t>
            </a:r>
            <a:endParaRPr lang="en-US" altLang="ja-JP" sz="60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　プロフェッショナルから話を聞く。</a:t>
            </a:r>
            <a:endParaRPr lang="en-US" altLang="ja-JP" sz="60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２．（４時間）</a:t>
            </a:r>
            <a:endParaRPr lang="en-US" altLang="ja-JP" sz="60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　興味を持ったプロの方達の話をまとめる。</a:t>
            </a:r>
            <a:endParaRPr lang="en-US" altLang="ja-JP" sz="60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３．（２時間）</a:t>
            </a:r>
            <a:endParaRPr lang="en-US" altLang="ja-JP" sz="60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　まとめた内容から、じぶんの将来について考える。</a:t>
            </a:r>
            <a:endParaRPr lang="en-US" altLang="ja-JP" sz="60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４．（２時間）</a:t>
            </a:r>
            <a:endParaRPr lang="en-US" altLang="ja-JP" sz="60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　発表原稿を書く。</a:t>
            </a:r>
            <a:endParaRPr lang="en-US" altLang="ja-JP" sz="60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５．（２時間）</a:t>
            </a:r>
            <a:endParaRPr lang="en-US" altLang="ja-JP" sz="600" dirty="0">
              <a:solidFill>
                <a:srgbClr val="FF0000"/>
              </a:solidFill>
              <a:latin typeface="Arial"/>
              <a:ea typeface="ＭＳ Ｐゴシック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600" dirty="0">
                <a:solidFill>
                  <a:srgbClr val="FF0000"/>
                </a:solidFill>
                <a:latin typeface="Arial"/>
                <a:ea typeface="ＭＳ Ｐゴシック"/>
              </a:rPr>
              <a:t>　発信する。</a:t>
            </a:r>
            <a:endParaRPr lang="en-US" altLang="ja-JP" sz="600" dirty="0">
              <a:solidFill>
                <a:srgbClr val="FF0000"/>
              </a:solidFill>
              <a:latin typeface="Arial"/>
              <a:ea typeface="ＭＳ Ｐ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ワイド画面</PresentationFormat>
  <Paragraphs>116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HG創英角ﾎﾟｯﾌﾟ体</vt:lpstr>
      <vt:lpstr>ＭＳ Ｐゴシック</vt:lpstr>
      <vt:lpstr>Arial</vt:lpstr>
      <vt:lpstr>Calibri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村上 真文</dc:creator>
  <cp:lastModifiedBy>村上 真文</cp:lastModifiedBy>
  <cp:revision>1</cp:revision>
  <dcterms:created xsi:type="dcterms:W3CDTF">2019-12-24T04:03:09Z</dcterms:created>
  <dcterms:modified xsi:type="dcterms:W3CDTF">2019-12-24T04:03:37Z</dcterms:modified>
</cp:coreProperties>
</file>