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135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3BED526-9075-4F3A-824D-6625FF8E109C}" type="datetimeFigureOut">
              <a:rPr kumimoji="1" lang="ja-JP" altLang="en-US" smtClean="0"/>
              <a:t>2022/1/6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9A763B-15A8-4C92-A806-67DAE8394DE5}" type="slidenum">
              <a:rPr kumimoji="1" lang="ja-JP" altLang="en-US" smtClean="0"/>
              <a:t>‹#›</a:t>
            </a:fld>
            <a:endParaRPr kumimoji="1" lang="ja-JP" altLang="en-US"/>
          </a:p>
        </p:txBody>
      </p:sp>
    </p:spTree>
    <p:extLst>
      <p:ext uri="{BB962C8B-B14F-4D97-AF65-F5344CB8AC3E}">
        <p14:creationId xmlns:p14="http://schemas.microsoft.com/office/powerpoint/2010/main" val="2390041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BED526-9075-4F3A-824D-6625FF8E109C}" type="datetimeFigureOut">
              <a:rPr kumimoji="1" lang="ja-JP" altLang="en-US" smtClean="0"/>
              <a:t>2022/1/6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9A763B-15A8-4C92-A806-67DAE8394DE5}" type="slidenum">
              <a:rPr kumimoji="1" lang="ja-JP" altLang="en-US" smtClean="0"/>
              <a:t>‹#›</a:t>
            </a:fld>
            <a:endParaRPr kumimoji="1" lang="ja-JP" altLang="en-US"/>
          </a:p>
        </p:txBody>
      </p:sp>
    </p:spTree>
    <p:extLst>
      <p:ext uri="{BB962C8B-B14F-4D97-AF65-F5344CB8AC3E}">
        <p14:creationId xmlns:p14="http://schemas.microsoft.com/office/powerpoint/2010/main" val="1898496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BED526-9075-4F3A-824D-6625FF8E109C}" type="datetimeFigureOut">
              <a:rPr kumimoji="1" lang="ja-JP" altLang="en-US" smtClean="0"/>
              <a:t>2022/1/6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9A763B-15A8-4C92-A806-67DAE8394DE5}" type="slidenum">
              <a:rPr kumimoji="1" lang="ja-JP" altLang="en-US" smtClean="0"/>
              <a:t>‹#›</a:t>
            </a:fld>
            <a:endParaRPr kumimoji="1" lang="ja-JP" altLang="en-US"/>
          </a:p>
        </p:txBody>
      </p:sp>
    </p:spTree>
    <p:extLst>
      <p:ext uri="{BB962C8B-B14F-4D97-AF65-F5344CB8AC3E}">
        <p14:creationId xmlns:p14="http://schemas.microsoft.com/office/powerpoint/2010/main" val="2655390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BED526-9075-4F3A-824D-6625FF8E109C}" type="datetimeFigureOut">
              <a:rPr kumimoji="1" lang="ja-JP" altLang="en-US" smtClean="0"/>
              <a:t>2022/1/6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9A763B-15A8-4C92-A806-67DAE8394DE5}" type="slidenum">
              <a:rPr kumimoji="1" lang="ja-JP" altLang="en-US" smtClean="0"/>
              <a:t>‹#›</a:t>
            </a:fld>
            <a:endParaRPr kumimoji="1" lang="ja-JP" altLang="en-US"/>
          </a:p>
        </p:txBody>
      </p:sp>
    </p:spTree>
    <p:extLst>
      <p:ext uri="{BB962C8B-B14F-4D97-AF65-F5344CB8AC3E}">
        <p14:creationId xmlns:p14="http://schemas.microsoft.com/office/powerpoint/2010/main" val="2189780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3BED526-9075-4F3A-824D-6625FF8E109C}" type="datetimeFigureOut">
              <a:rPr kumimoji="1" lang="ja-JP" altLang="en-US" smtClean="0"/>
              <a:t>2022/1/6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9A763B-15A8-4C92-A806-67DAE8394DE5}" type="slidenum">
              <a:rPr kumimoji="1" lang="ja-JP" altLang="en-US" smtClean="0"/>
              <a:t>‹#›</a:t>
            </a:fld>
            <a:endParaRPr kumimoji="1" lang="ja-JP" altLang="en-US"/>
          </a:p>
        </p:txBody>
      </p:sp>
    </p:spTree>
    <p:extLst>
      <p:ext uri="{BB962C8B-B14F-4D97-AF65-F5344CB8AC3E}">
        <p14:creationId xmlns:p14="http://schemas.microsoft.com/office/powerpoint/2010/main" val="1035096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3BED526-9075-4F3A-824D-6625FF8E109C}" type="datetimeFigureOut">
              <a:rPr kumimoji="1" lang="ja-JP" altLang="en-US" smtClean="0"/>
              <a:t>2022/1/6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9A763B-15A8-4C92-A806-67DAE8394DE5}" type="slidenum">
              <a:rPr kumimoji="1" lang="ja-JP" altLang="en-US" smtClean="0"/>
              <a:t>‹#›</a:t>
            </a:fld>
            <a:endParaRPr kumimoji="1" lang="ja-JP" altLang="en-US"/>
          </a:p>
        </p:txBody>
      </p:sp>
    </p:spTree>
    <p:extLst>
      <p:ext uri="{BB962C8B-B14F-4D97-AF65-F5344CB8AC3E}">
        <p14:creationId xmlns:p14="http://schemas.microsoft.com/office/powerpoint/2010/main" val="1274327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3BED526-9075-4F3A-824D-6625FF8E109C}" type="datetimeFigureOut">
              <a:rPr kumimoji="1" lang="ja-JP" altLang="en-US" smtClean="0"/>
              <a:t>2022/1/6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29A763B-15A8-4C92-A806-67DAE8394DE5}" type="slidenum">
              <a:rPr kumimoji="1" lang="ja-JP" altLang="en-US" smtClean="0"/>
              <a:t>‹#›</a:t>
            </a:fld>
            <a:endParaRPr kumimoji="1" lang="ja-JP" altLang="en-US"/>
          </a:p>
        </p:txBody>
      </p:sp>
    </p:spTree>
    <p:extLst>
      <p:ext uri="{BB962C8B-B14F-4D97-AF65-F5344CB8AC3E}">
        <p14:creationId xmlns:p14="http://schemas.microsoft.com/office/powerpoint/2010/main" val="1205715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3BED526-9075-4F3A-824D-6625FF8E109C}" type="datetimeFigureOut">
              <a:rPr kumimoji="1" lang="ja-JP" altLang="en-US" smtClean="0"/>
              <a:t>2022/1/6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29A763B-15A8-4C92-A806-67DAE8394DE5}" type="slidenum">
              <a:rPr kumimoji="1" lang="ja-JP" altLang="en-US" smtClean="0"/>
              <a:t>‹#›</a:t>
            </a:fld>
            <a:endParaRPr kumimoji="1" lang="ja-JP" altLang="en-US"/>
          </a:p>
        </p:txBody>
      </p:sp>
    </p:spTree>
    <p:extLst>
      <p:ext uri="{BB962C8B-B14F-4D97-AF65-F5344CB8AC3E}">
        <p14:creationId xmlns:p14="http://schemas.microsoft.com/office/powerpoint/2010/main" val="824451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BED526-9075-4F3A-824D-6625FF8E109C}" type="datetimeFigureOut">
              <a:rPr kumimoji="1" lang="ja-JP" altLang="en-US" smtClean="0"/>
              <a:t>2022/1/6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29A763B-15A8-4C92-A806-67DAE8394DE5}" type="slidenum">
              <a:rPr kumimoji="1" lang="ja-JP" altLang="en-US" smtClean="0"/>
              <a:t>‹#›</a:t>
            </a:fld>
            <a:endParaRPr kumimoji="1" lang="ja-JP" altLang="en-US"/>
          </a:p>
        </p:txBody>
      </p:sp>
    </p:spTree>
    <p:extLst>
      <p:ext uri="{BB962C8B-B14F-4D97-AF65-F5344CB8AC3E}">
        <p14:creationId xmlns:p14="http://schemas.microsoft.com/office/powerpoint/2010/main" val="1541562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3BED526-9075-4F3A-824D-6625FF8E109C}" type="datetimeFigureOut">
              <a:rPr kumimoji="1" lang="ja-JP" altLang="en-US" smtClean="0"/>
              <a:t>2022/1/6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9A763B-15A8-4C92-A806-67DAE8394DE5}" type="slidenum">
              <a:rPr kumimoji="1" lang="ja-JP" altLang="en-US" smtClean="0"/>
              <a:t>‹#›</a:t>
            </a:fld>
            <a:endParaRPr kumimoji="1" lang="ja-JP" altLang="en-US"/>
          </a:p>
        </p:txBody>
      </p:sp>
    </p:spTree>
    <p:extLst>
      <p:ext uri="{BB962C8B-B14F-4D97-AF65-F5344CB8AC3E}">
        <p14:creationId xmlns:p14="http://schemas.microsoft.com/office/powerpoint/2010/main" val="1851361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3BED526-9075-4F3A-824D-6625FF8E109C}" type="datetimeFigureOut">
              <a:rPr kumimoji="1" lang="ja-JP" altLang="en-US" smtClean="0"/>
              <a:t>2022/1/6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9A763B-15A8-4C92-A806-67DAE8394DE5}" type="slidenum">
              <a:rPr kumimoji="1" lang="ja-JP" altLang="en-US" smtClean="0"/>
              <a:t>‹#›</a:t>
            </a:fld>
            <a:endParaRPr kumimoji="1" lang="ja-JP" altLang="en-US"/>
          </a:p>
        </p:txBody>
      </p:sp>
    </p:spTree>
    <p:extLst>
      <p:ext uri="{BB962C8B-B14F-4D97-AF65-F5344CB8AC3E}">
        <p14:creationId xmlns:p14="http://schemas.microsoft.com/office/powerpoint/2010/main" val="71223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BED526-9075-4F3A-824D-6625FF8E109C}" type="datetimeFigureOut">
              <a:rPr kumimoji="1" lang="ja-JP" altLang="en-US" smtClean="0"/>
              <a:t>2022/1/6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9A763B-15A8-4C92-A806-67DAE8394DE5}" type="slidenum">
              <a:rPr kumimoji="1" lang="ja-JP" altLang="en-US" smtClean="0"/>
              <a:t>‹#›</a:t>
            </a:fld>
            <a:endParaRPr kumimoji="1" lang="ja-JP" altLang="en-US"/>
          </a:p>
        </p:txBody>
      </p:sp>
    </p:spTree>
    <p:extLst>
      <p:ext uri="{BB962C8B-B14F-4D97-AF65-F5344CB8AC3E}">
        <p14:creationId xmlns:p14="http://schemas.microsoft.com/office/powerpoint/2010/main" val="29787037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08500" y="-51516"/>
            <a:ext cx="3057247" cy="523220"/>
          </a:xfrm>
          <a:prstGeom prst="rect">
            <a:avLst/>
          </a:prstGeom>
          <a:noFill/>
        </p:spPr>
        <p:txBody>
          <a:bodyPr wrap="none" rtlCol="0">
            <a:spAutoFit/>
          </a:bodyPr>
          <a:lstStyle/>
          <a:p>
            <a:r>
              <a:rPr lang="ja-JP" altLang="en-US" sz="2800" dirty="0">
                <a:latin typeface="ＭＳ ゴシック" panose="020B0609070205080204" pitchFamily="49" charset="-128"/>
                <a:ea typeface="ＭＳ ゴシック" panose="020B0609070205080204" pitchFamily="49" charset="-128"/>
              </a:rPr>
              <a:t>大牟田中央小学校</a:t>
            </a:r>
          </a:p>
        </p:txBody>
      </p:sp>
      <p:sp>
        <p:nvSpPr>
          <p:cNvPr id="6" name="正方形/長方形 5"/>
          <p:cNvSpPr/>
          <p:nvPr/>
        </p:nvSpPr>
        <p:spPr>
          <a:xfrm>
            <a:off x="1510145" y="493208"/>
            <a:ext cx="6123708" cy="1001818"/>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dirty="0">
                <a:solidFill>
                  <a:schemeClr val="tx1"/>
                </a:solidFill>
                <a:latin typeface="ＭＳ ゴシック" panose="020B0609070205080204" pitchFamily="49" charset="-128"/>
                <a:ea typeface="ＭＳ ゴシック" panose="020B0609070205080204" pitchFamily="49" charset="-128"/>
              </a:rPr>
              <a:t>５年「見つけよう 広げよう</a:t>
            </a:r>
            <a:endParaRPr lang="en-US" altLang="ja-JP" sz="2800" dirty="0">
              <a:solidFill>
                <a:schemeClr val="tx1"/>
              </a:solidFill>
              <a:latin typeface="ＭＳ ゴシック" panose="020B0609070205080204" pitchFamily="49" charset="-128"/>
              <a:ea typeface="ＭＳ ゴシック" panose="020B0609070205080204" pitchFamily="49" charset="-128"/>
            </a:endParaRPr>
          </a:p>
          <a:p>
            <a:pPr algn="r"/>
            <a:r>
              <a:rPr lang="ja-JP" altLang="en-US" sz="2800" dirty="0">
                <a:solidFill>
                  <a:schemeClr val="tx1"/>
                </a:solidFill>
                <a:latin typeface="ＭＳ ゴシック" panose="020B0609070205080204" pitchFamily="49" charset="-128"/>
                <a:ea typeface="ＭＳ ゴシック" panose="020B0609070205080204" pitchFamily="49" charset="-128"/>
              </a:rPr>
              <a:t>わたしたちのまちの宝」</a:t>
            </a:r>
          </a:p>
        </p:txBody>
      </p:sp>
      <p:sp>
        <p:nvSpPr>
          <p:cNvPr id="18" name="テキスト ボックス 17">
            <a:extLst>
              <a:ext uri="{FF2B5EF4-FFF2-40B4-BE49-F238E27FC236}">
                <a16:creationId xmlns:a16="http://schemas.microsoft.com/office/drawing/2014/main" id="{C090F80F-E2D2-4FB8-A744-D63E67E684E6}"/>
              </a:ext>
            </a:extLst>
          </p:cNvPr>
          <p:cNvSpPr txBox="1"/>
          <p:nvPr/>
        </p:nvSpPr>
        <p:spPr>
          <a:xfrm>
            <a:off x="0" y="1513981"/>
            <a:ext cx="9143999" cy="1477328"/>
          </a:xfrm>
          <a:prstGeom prst="rect">
            <a:avLst/>
          </a:prstGeom>
          <a:noFill/>
        </p:spPr>
        <p:txBody>
          <a:bodyPr wrap="square" rtlCol="0">
            <a:spAutoFit/>
          </a:bodyPr>
          <a:lstStyle/>
          <a:p>
            <a:r>
              <a:rPr lang="ja-JP" altLang="en-US" dirty="0"/>
              <a:t>　</a:t>
            </a:r>
            <a:r>
              <a:rPr lang="ja-JP" altLang="en-US" dirty="0">
                <a:latin typeface="ＭＳ ゴシック" panose="020B0609070205080204" pitchFamily="49" charset="-128"/>
                <a:ea typeface="ＭＳ ゴシック" panose="020B0609070205080204" pitchFamily="49" charset="-128"/>
              </a:rPr>
              <a:t>５年生の総合的な学習の時間「見つけよう　広げよう　わたしたちのまちの宝」の</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単元を通して，大牟田市動物園のヒト・モノ・コトに繰り返し関わり，動物福祉の考えを大切にした動物園の取組への理解を深め，自己の生き方への考えを深める探究学習を進めています。校内や校外，動物園内において学びを発信する中で，自ら社会に関わり参画しようとする意志，社会を創造する主体としての自覚が芽生えてきています。</a:t>
            </a:r>
            <a:endParaRPr lang="en-US" altLang="ja-JP" dirty="0">
              <a:latin typeface="ＭＳ ゴシック" panose="020B0609070205080204" pitchFamily="49" charset="-128"/>
              <a:ea typeface="ＭＳ ゴシック" panose="020B0609070205080204" pitchFamily="49" charset="-128"/>
            </a:endParaRPr>
          </a:p>
        </p:txBody>
      </p:sp>
      <p:pic>
        <p:nvPicPr>
          <p:cNvPr id="3" name="図 2">
            <a:extLst>
              <a:ext uri="{FF2B5EF4-FFF2-40B4-BE49-F238E27FC236}">
                <a16:creationId xmlns:a16="http://schemas.microsoft.com/office/drawing/2014/main" id="{725CC9B7-486C-4B07-B67B-568531F34B07}"/>
              </a:ext>
            </a:extLst>
          </p:cNvPr>
          <p:cNvPicPr>
            <a:picLocks noChangeAspect="1"/>
          </p:cNvPicPr>
          <p:nvPr/>
        </p:nvPicPr>
        <p:blipFill>
          <a:blip r:embed="rId2"/>
          <a:stretch>
            <a:fillRect/>
          </a:stretch>
        </p:blipFill>
        <p:spPr>
          <a:xfrm>
            <a:off x="439684" y="492682"/>
            <a:ext cx="1021045" cy="1021045"/>
          </a:xfrm>
          <a:prstGeom prst="rect">
            <a:avLst/>
          </a:prstGeom>
        </p:spPr>
      </p:pic>
      <p:pic>
        <p:nvPicPr>
          <p:cNvPr id="7" name="図 6">
            <a:extLst>
              <a:ext uri="{FF2B5EF4-FFF2-40B4-BE49-F238E27FC236}">
                <a16:creationId xmlns:a16="http://schemas.microsoft.com/office/drawing/2014/main" id="{6296C1F6-0E1F-4DA2-B676-99B10EE9F3B3}"/>
              </a:ext>
            </a:extLst>
          </p:cNvPr>
          <p:cNvPicPr>
            <a:picLocks noChangeAspect="1"/>
          </p:cNvPicPr>
          <p:nvPr/>
        </p:nvPicPr>
        <p:blipFill>
          <a:blip r:embed="rId3"/>
          <a:stretch>
            <a:fillRect/>
          </a:stretch>
        </p:blipFill>
        <p:spPr>
          <a:xfrm>
            <a:off x="7683272" y="502948"/>
            <a:ext cx="1021044" cy="1011033"/>
          </a:xfrm>
          <a:prstGeom prst="rect">
            <a:avLst/>
          </a:prstGeom>
        </p:spPr>
      </p:pic>
      <p:pic>
        <p:nvPicPr>
          <p:cNvPr id="10" name="図 9">
            <a:extLst>
              <a:ext uri="{FF2B5EF4-FFF2-40B4-BE49-F238E27FC236}">
                <a16:creationId xmlns:a16="http://schemas.microsoft.com/office/drawing/2014/main" id="{C381E693-1FCF-4A0C-82B8-66A808790FC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704722" y="2983760"/>
            <a:ext cx="2137135" cy="1585081"/>
          </a:xfrm>
          <a:prstGeom prst="rect">
            <a:avLst/>
          </a:prstGeom>
          <a:ln>
            <a:noFill/>
          </a:ln>
          <a:effectLst>
            <a:softEdge rad="112500"/>
          </a:effectLst>
        </p:spPr>
      </p:pic>
      <p:pic>
        <p:nvPicPr>
          <p:cNvPr id="20" name="図 19">
            <a:extLst>
              <a:ext uri="{FF2B5EF4-FFF2-40B4-BE49-F238E27FC236}">
                <a16:creationId xmlns:a16="http://schemas.microsoft.com/office/drawing/2014/main" id="{04120BA5-88E9-4106-9FDB-6E5AA276577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43831" y="2964805"/>
            <a:ext cx="2113442" cy="1585081"/>
          </a:xfrm>
          <a:prstGeom prst="rect">
            <a:avLst/>
          </a:prstGeom>
          <a:ln>
            <a:noFill/>
          </a:ln>
          <a:effectLst>
            <a:softEdge rad="112500"/>
          </a:effectLst>
        </p:spPr>
      </p:pic>
      <p:pic>
        <p:nvPicPr>
          <p:cNvPr id="8" name="図 7">
            <a:extLst>
              <a:ext uri="{FF2B5EF4-FFF2-40B4-BE49-F238E27FC236}">
                <a16:creationId xmlns:a16="http://schemas.microsoft.com/office/drawing/2014/main" id="{572F2287-6919-472D-9886-88AA95F2FAA0}"/>
              </a:ext>
            </a:extLst>
          </p:cNvPr>
          <p:cNvPicPr>
            <a:picLocks noChangeAspect="1"/>
          </p:cNvPicPr>
          <p:nvPr/>
        </p:nvPicPr>
        <p:blipFill>
          <a:blip r:embed="rId6"/>
          <a:stretch>
            <a:fillRect/>
          </a:stretch>
        </p:blipFill>
        <p:spPr>
          <a:xfrm>
            <a:off x="13252" y="2964805"/>
            <a:ext cx="2137135" cy="1602852"/>
          </a:xfrm>
          <a:prstGeom prst="rect">
            <a:avLst/>
          </a:prstGeom>
        </p:spPr>
      </p:pic>
      <p:pic>
        <p:nvPicPr>
          <p:cNvPr id="17" name="図 16">
            <a:extLst>
              <a:ext uri="{FF2B5EF4-FFF2-40B4-BE49-F238E27FC236}">
                <a16:creationId xmlns:a16="http://schemas.microsoft.com/office/drawing/2014/main" id="{EDAA8D33-903B-44D7-AC89-3C153754F2A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352361" y="2964805"/>
            <a:ext cx="2137135" cy="1602851"/>
          </a:xfrm>
          <a:prstGeom prst="rect">
            <a:avLst/>
          </a:prstGeom>
          <a:ln>
            <a:noFill/>
          </a:ln>
          <a:effectLst>
            <a:softEdge rad="112500"/>
          </a:effectLst>
        </p:spPr>
      </p:pic>
      <p:sp>
        <p:nvSpPr>
          <p:cNvPr id="29" name="テキスト ボックス 28">
            <a:extLst>
              <a:ext uri="{FF2B5EF4-FFF2-40B4-BE49-F238E27FC236}">
                <a16:creationId xmlns:a16="http://schemas.microsoft.com/office/drawing/2014/main" id="{C281026F-15D2-4D43-91B6-226C4EC5CFA7}"/>
              </a:ext>
            </a:extLst>
          </p:cNvPr>
          <p:cNvSpPr txBox="1"/>
          <p:nvPr/>
        </p:nvSpPr>
        <p:spPr>
          <a:xfrm>
            <a:off x="13252" y="4514648"/>
            <a:ext cx="2137136" cy="2308324"/>
          </a:xfrm>
          <a:prstGeom prst="rect">
            <a:avLst/>
          </a:prstGeom>
          <a:noFill/>
          <a:ln>
            <a:solidFill>
              <a:schemeClr val="tx1"/>
            </a:solidFill>
          </a:ln>
        </p:spPr>
        <p:txBody>
          <a:bodyPr wrap="square" rtlCol="0">
            <a:spAutoFit/>
          </a:bodyPr>
          <a:lstStyle/>
          <a:p>
            <a:r>
              <a:rPr lang="en-US" altLang="ja-JP" sz="1600" dirty="0">
                <a:latin typeface="ＭＳ ゴシック" panose="020B0609070205080204" pitchFamily="49" charset="-128"/>
                <a:ea typeface="ＭＳ ゴシック" panose="020B0609070205080204" pitchFamily="49" charset="-128"/>
              </a:rPr>
              <a:t>【</a:t>
            </a:r>
            <a:r>
              <a:rPr lang="ja-JP" altLang="en-US" sz="1600" dirty="0">
                <a:latin typeface="ＭＳ ゴシック" panose="020B0609070205080204" pitchFamily="49" charset="-128"/>
                <a:ea typeface="ＭＳ ゴシック" panose="020B0609070205080204" pitchFamily="49" charset="-128"/>
              </a:rPr>
              <a:t>課題の設定</a:t>
            </a:r>
            <a:r>
              <a:rPr lang="en-US" altLang="ja-JP" sz="1600" dirty="0">
                <a:latin typeface="ＭＳ ゴシック" panose="020B0609070205080204" pitchFamily="49" charset="-128"/>
                <a:ea typeface="ＭＳ ゴシック" panose="020B0609070205080204" pitchFamily="49" charset="-128"/>
              </a:rPr>
              <a:t>】</a:t>
            </a:r>
          </a:p>
          <a:p>
            <a:r>
              <a:rPr lang="ja-JP" altLang="en-US" sz="1600" dirty="0">
                <a:latin typeface="ＭＳ ゴシック" panose="020B0609070205080204" pitchFamily="49" charset="-128"/>
                <a:ea typeface="ＭＳ ゴシック" panose="020B0609070205080204" pitchFamily="49" charset="-128"/>
              </a:rPr>
              <a:t>　市役所の観光おもてなし課の山口さん（</a:t>
            </a:r>
            <a:r>
              <a:rPr lang="en-US" altLang="ja-JP" sz="1600" dirty="0">
                <a:latin typeface="ＭＳ ゴシック" panose="020B0609070205080204" pitchFamily="49" charset="-128"/>
                <a:ea typeface="ＭＳ ゴシック" panose="020B0609070205080204" pitchFamily="49" charset="-128"/>
              </a:rPr>
              <a:t>GT</a:t>
            </a:r>
            <a:r>
              <a:rPr lang="ja-JP" altLang="en-US" sz="1600" dirty="0">
                <a:latin typeface="ＭＳ ゴシック" panose="020B0609070205080204" pitchFamily="49" charset="-128"/>
                <a:ea typeface="ＭＳ ゴシック" panose="020B0609070205080204" pitchFamily="49" charset="-128"/>
              </a:rPr>
              <a:t>）に出会い，</a:t>
            </a:r>
            <a:endParaRPr lang="en-US" altLang="ja-JP" sz="1600" dirty="0">
              <a:latin typeface="ＭＳ ゴシック" panose="020B0609070205080204" pitchFamily="49" charset="-128"/>
              <a:ea typeface="ＭＳ ゴシック" panose="020B0609070205080204" pitchFamily="49" charset="-128"/>
            </a:endParaRPr>
          </a:p>
          <a:p>
            <a:r>
              <a:rPr lang="ja-JP" altLang="en-US" sz="1600" dirty="0">
                <a:latin typeface="ＭＳ ゴシック" panose="020B0609070205080204" pitchFamily="49" charset="-128"/>
                <a:ea typeface="ＭＳ ゴシック" panose="020B0609070205080204" pitchFamily="49" charset="-128"/>
              </a:rPr>
              <a:t>今までの考えとのズレから，「動物園のひみつを見つける」という課題を設定しました。</a:t>
            </a:r>
            <a:endParaRPr lang="en-US" altLang="ja-JP" sz="1600" dirty="0">
              <a:latin typeface="ＭＳ ゴシック" panose="020B0609070205080204" pitchFamily="49" charset="-128"/>
              <a:ea typeface="ＭＳ ゴシック" panose="020B0609070205080204" pitchFamily="49" charset="-128"/>
            </a:endParaRPr>
          </a:p>
        </p:txBody>
      </p:sp>
      <p:sp>
        <p:nvSpPr>
          <p:cNvPr id="31" name="テキスト ボックス 30">
            <a:extLst>
              <a:ext uri="{FF2B5EF4-FFF2-40B4-BE49-F238E27FC236}">
                <a16:creationId xmlns:a16="http://schemas.microsoft.com/office/drawing/2014/main" id="{FF4435A4-8B0F-4B39-B2F5-982DA84A82D7}"/>
              </a:ext>
            </a:extLst>
          </p:cNvPr>
          <p:cNvSpPr txBox="1"/>
          <p:nvPr/>
        </p:nvSpPr>
        <p:spPr>
          <a:xfrm>
            <a:off x="2352360" y="4514648"/>
            <a:ext cx="2137136" cy="2308324"/>
          </a:xfrm>
          <a:prstGeom prst="rect">
            <a:avLst/>
          </a:prstGeom>
          <a:noFill/>
          <a:ln>
            <a:solidFill>
              <a:schemeClr val="tx1"/>
            </a:solidFill>
          </a:ln>
        </p:spPr>
        <p:txBody>
          <a:bodyPr wrap="square" rtlCol="0">
            <a:spAutoFit/>
          </a:bodyPr>
          <a:lstStyle/>
          <a:p>
            <a:r>
              <a:rPr lang="en-US" altLang="ja-JP" sz="1600" dirty="0">
                <a:latin typeface="ＭＳ ゴシック" panose="020B0609070205080204" pitchFamily="49" charset="-128"/>
                <a:ea typeface="ＭＳ ゴシック" panose="020B0609070205080204" pitchFamily="49" charset="-128"/>
              </a:rPr>
              <a:t>【</a:t>
            </a:r>
            <a:r>
              <a:rPr lang="ja-JP" altLang="en-US" sz="1600" dirty="0">
                <a:latin typeface="ＭＳ ゴシック" panose="020B0609070205080204" pitchFamily="49" charset="-128"/>
                <a:ea typeface="ＭＳ ゴシック" panose="020B0609070205080204" pitchFamily="49" charset="-128"/>
              </a:rPr>
              <a:t>情報の収集</a:t>
            </a:r>
            <a:r>
              <a:rPr lang="en-US" altLang="ja-JP" sz="1600" dirty="0">
                <a:latin typeface="ＭＳ ゴシック" panose="020B0609070205080204" pitchFamily="49" charset="-128"/>
                <a:ea typeface="ＭＳ ゴシック" panose="020B0609070205080204" pitchFamily="49" charset="-128"/>
              </a:rPr>
              <a:t>】</a:t>
            </a:r>
          </a:p>
          <a:p>
            <a:r>
              <a:rPr lang="ja-JP" altLang="en-US" sz="1600" dirty="0">
                <a:latin typeface="ＭＳ ゴシック" panose="020B0609070205080204" pitchFamily="49" charset="-128"/>
                <a:ea typeface="ＭＳ ゴシック" panose="020B0609070205080204" pitchFamily="49" charset="-128"/>
              </a:rPr>
              <a:t>　園長さんや飼育員の方々と繰り返し関わり，動物園のひみつとして，動物園で働く人が大切にしている考えや飼育についての数多くの情報を収集しました。</a:t>
            </a:r>
            <a:endParaRPr lang="en-US" altLang="ja-JP" sz="1600" dirty="0">
              <a:latin typeface="ＭＳ ゴシック" panose="020B0609070205080204" pitchFamily="49" charset="-128"/>
              <a:ea typeface="ＭＳ ゴシック" panose="020B0609070205080204" pitchFamily="49" charset="-128"/>
            </a:endParaRPr>
          </a:p>
        </p:txBody>
      </p:sp>
      <p:sp>
        <p:nvSpPr>
          <p:cNvPr id="32" name="テキスト ボックス 31">
            <a:extLst>
              <a:ext uri="{FF2B5EF4-FFF2-40B4-BE49-F238E27FC236}">
                <a16:creationId xmlns:a16="http://schemas.microsoft.com/office/drawing/2014/main" id="{ACB4E7A8-3D62-418B-98DB-649D3B627371}"/>
              </a:ext>
            </a:extLst>
          </p:cNvPr>
          <p:cNvSpPr txBox="1"/>
          <p:nvPr/>
        </p:nvSpPr>
        <p:spPr>
          <a:xfrm>
            <a:off x="4704720" y="4509920"/>
            <a:ext cx="2137136" cy="2308324"/>
          </a:xfrm>
          <a:prstGeom prst="rect">
            <a:avLst/>
          </a:prstGeom>
          <a:noFill/>
          <a:ln>
            <a:solidFill>
              <a:schemeClr val="tx1"/>
            </a:solidFill>
          </a:ln>
        </p:spPr>
        <p:txBody>
          <a:bodyPr wrap="square" rtlCol="0">
            <a:spAutoFit/>
          </a:bodyPr>
          <a:lstStyle/>
          <a:p>
            <a:r>
              <a:rPr lang="en-US" altLang="ja-JP" sz="1600" dirty="0">
                <a:latin typeface="ＭＳ ゴシック" panose="020B0609070205080204" pitchFamily="49" charset="-128"/>
                <a:ea typeface="ＭＳ ゴシック" panose="020B0609070205080204" pitchFamily="49" charset="-128"/>
              </a:rPr>
              <a:t>【</a:t>
            </a:r>
            <a:r>
              <a:rPr lang="ja-JP" altLang="en-US" sz="1600" dirty="0">
                <a:latin typeface="ＭＳ ゴシック" panose="020B0609070205080204" pitchFamily="49" charset="-128"/>
                <a:ea typeface="ＭＳ ゴシック" panose="020B0609070205080204" pitchFamily="49" charset="-128"/>
              </a:rPr>
              <a:t>整理・分析</a:t>
            </a:r>
            <a:r>
              <a:rPr lang="en-US" altLang="ja-JP" sz="1600" dirty="0">
                <a:latin typeface="ＭＳ ゴシック" panose="020B0609070205080204" pitchFamily="49" charset="-128"/>
                <a:ea typeface="ＭＳ ゴシック" panose="020B0609070205080204" pitchFamily="49" charset="-128"/>
              </a:rPr>
              <a:t>】</a:t>
            </a:r>
          </a:p>
          <a:p>
            <a:r>
              <a:rPr lang="ja-JP" altLang="en-US" sz="1600" dirty="0">
                <a:latin typeface="ＭＳ ゴシック" panose="020B0609070205080204" pitchFamily="49" charset="-128"/>
                <a:ea typeface="ＭＳ ゴシック" panose="020B0609070205080204" pitchFamily="49" charset="-128"/>
              </a:rPr>
              <a:t>　動物園で働く人が大切にしている考えや飼育を比較して共通点を見付け，動物福祉の考え方と飼育とがつながっているという動物園の魅力を理解しました。</a:t>
            </a:r>
            <a:endParaRPr lang="en-US" altLang="ja-JP" sz="1600" dirty="0">
              <a:latin typeface="ＭＳ ゴシック" panose="020B0609070205080204" pitchFamily="49" charset="-128"/>
              <a:ea typeface="ＭＳ ゴシック" panose="020B0609070205080204" pitchFamily="49" charset="-128"/>
            </a:endParaRPr>
          </a:p>
        </p:txBody>
      </p:sp>
      <p:sp>
        <p:nvSpPr>
          <p:cNvPr id="33" name="テキスト ボックス 32">
            <a:extLst>
              <a:ext uri="{FF2B5EF4-FFF2-40B4-BE49-F238E27FC236}">
                <a16:creationId xmlns:a16="http://schemas.microsoft.com/office/drawing/2014/main" id="{7D30AB09-79CA-45C8-884C-E340403F2BCA}"/>
              </a:ext>
            </a:extLst>
          </p:cNvPr>
          <p:cNvSpPr txBox="1"/>
          <p:nvPr/>
        </p:nvSpPr>
        <p:spPr>
          <a:xfrm>
            <a:off x="6980461" y="4509920"/>
            <a:ext cx="2137136" cy="2308324"/>
          </a:xfrm>
          <a:prstGeom prst="rect">
            <a:avLst/>
          </a:prstGeom>
          <a:noFill/>
          <a:ln>
            <a:solidFill>
              <a:schemeClr val="tx1"/>
            </a:solidFill>
          </a:ln>
        </p:spPr>
        <p:txBody>
          <a:bodyPr wrap="square" rtlCol="0">
            <a:spAutoFit/>
          </a:bodyPr>
          <a:lstStyle/>
          <a:p>
            <a:r>
              <a:rPr lang="en-US" altLang="ja-JP" sz="1600" dirty="0">
                <a:latin typeface="ＭＳ ゴシック" panose="020B0609070205080204" pitchFamily="49" charset="-128"/>
                <a:ea typeface="ＭＳ ゴシック" panose="020B0609070205080204" pitchFamily="49" charset="-128"/>
              </a:rPr>
              <a:t>【</a:t>
            </a:r>
            <a:r>
              <a:rPr lang="ja-JP" altLang="en-US" sz="1600" dirty="0">
                <a:latin typeface="ＭＳ ゴシック" panose="020B0609070205080204" pitchFamily="49" charset="-128"/>
                <a:ea typeface="ＭＳ ゴシック" panose="020B0609070205080204" pitchFamily="49" charset="-128"/>
              </a:rPr>
              <a:t>まとめ・表現</a:t>
            </a:r>
            <a:r>
              <a:rPr lang="en-US" altLang="ja-JP" sz="1600" dirty="0">
                <a:latin typeface="ＭＳ ゴシック" panose="020B0609070205080204" pitchFamily="49" charset="-128"/>
                <a:ea typeface="ＭＳ ゴシック" panose="020B0609070205080204" pitchFamily="49" charset="-128"/>
              </a:rPr>
              <a:t>】</a:t>
            </a:r>
          </a:p>
          <a:p>
            <a:r>
              <a:rPr lang="ja-JP" altLang="en-US" sz="1600" dirty="0">
                <a:latin typeface="ＭＳ ゴシック" panose="020B0609070205080204" pitchFamily="49" charset="-128"/>
                <a:ea typeface="ＭＳ ゴシック" panose="020B0609070205080204" pitchFamily="49" charset="-128"/>
              </a:rPr>
              <a:t>　動物福祉に基づいた飼育を魅力として校内や校外にまとめ・表現し，自己の学びや成長を実感し，今後の自己の生き方について深く考えることができました。</a:t>
            </a:r>
            <a:endParaRPr lang="en-US" altLang="ja-JP" sz="1600" dirty="0">
              <a:latin typeface="ＭＳ ゴシック" panose="020B0609070205080204" pitchFamily="49" charset="-128"/>
              <a:ea typeface="ＭＳ ゴシック" panose="020B0609070205080204" pitchFamily="49" charset="-128"/>
            </a:endParaRPr>
          </a:p>
        </p:txBody>
      </p:sp>
      <p:sp>
        <p:nvSpPr>
          <p:cNvPr id="15" name="矢印: 右 14">
            <a:extLst>
              <a:ext uri="{FF2B5EF4-FFF2-40B4-BE49-F238E27FC236}">
                <a16:creationId xmlns:a16="http://schemas.microsoft.com/office/drawing/2014/main" id="{13C5F706-A011-4EF5-82B4-FBA794AE3D08}"/>
              </a:ext>
            </a:extLst>
          </p:cNvPr>
          <p:cNvSpPr/>
          <p:nvPr/>
        </p:nvSpPr>
        <p:spPr>
          <a:xfrm>
            <a:off x="2133497" y="3201269"/>
            <a:ext cx="318053" cy="1112152"/>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矢印: 右 33">
            <a:extLst>
              <a:ext uri="{FF2B5EF4-FFF2-40B4-BE49-F238E27FC236}">
                <a16:creationId xmlns:a16="http://schemas.microsoft.com/office/drawing/2014/main" id="{D2380887-0357-401E-92F1-C98808493FB7}"/>
              </a:ext>
            </a:extLst>
          </p:cNvPr>
          <p:cNvSpPr/>
          <p:nvPr/>
        </p:nvSpPr>
        <p:spPr>
          <a:xfrm>
            <a:off x="4499110" y="3211729"/>
            <a:ext cx="318053" cy="1112152"/>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矢印: 右 34">
            <a:extLst>
              <a:ext uri="{FF2B5EF4-FFF2-40B4-BE49-F238E27FC236}">
                <a16:creationId xmlns:a16="http://schemas.microsoft.com/office/drawing/2014/main" id="{94D924D7-A57C-4815-97FE-D3F27537CF54}"/>
              </a:ext>
            </a:extLst>
          </p:cNvPr>
          <p:cNvSpPr/>
          <p:nvPr/>
        </p:nvSpPr>
        <p:spPr>
          <a:xfrm>
            <a:off x="6834687" y="3221327"/>
            <a:ext cx="318053" cy="1112152"/>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01255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542</TotalTime>
  <Words>302</Words>
  <Application>Microsoft Office PowerPoint</Application>
  <PresentationFormat>画面に合わせる (4:3)</PresentationFormat>
  <Paragraphs>14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ゴシック</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川崎　由美子</dc:creator>
  <cp:lastModifiedBy>藤木　春美</cp:lastModifiedBy>
  <cp:revision>41</cp:revision>
  <cp:lastPrinted>2022-01-06T05:30:46Z</cp:lastPrinted>
  <dcterms:created xsi:type="dcterms:W3CDTF">2017-07-13T11:20:44Z</dcterms:created>
  <dcterms:modified xsi:type="dcterms:W3CDTF">2022-01-06T05:42:12Z</dcterms:modified>
</cp:coreProperties>
</file>